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314" r:id="rId6"/>
    <p:sldId id="316" r:id="rId7"/>
    <p:sldId id="269" r:id="rId8"/>
    <p:sldId id="317" r:id="rId9"/>
    <p:sldId id="318" r:id="rId10"/>
    <p:sldId id="319" r:id="rId11"/>
    <p:sldId id="320" r:id="rId12"/>
    <p:sldId id="321" r:id="rId13"/>
    <p:sldId id="266" r:id="rId14"/>
    <p:sldId id="287" r:id="rId15"/>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2"/>
    <p:restoredTop sz="94600"/>
  </p:normalViewPr>
  <p:slideViewPr>
    <p:cSldViewPr snapToGrid="0" snapToObjects="1">
      <p:cViewPr varScale="1">
        <p:scale>
          <a:sx n="105" d="100"/>
          <a:sy n="105" d="100"/>
        </p:scale>
        <p:origin x="156" y="78"/>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rPr lang="da-DK"/>
              <a:t>20-08-2023</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rPr/>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rPr lang="da-DK"/>
              <a:t>20-08-2023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rPr/>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rPr lang="da-DK"/>
              <a:t>20-08-2023</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rPr lang="da-DK"/>
              <a:t>20-08-2023</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rPr lang="da-DK"/>
              <a:t>20-08-2023</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rPr lang="da-DK"/>
              <a:t>20-08-2023</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rPr lang="da-DK"/>
              <a:t>20-08-2023</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rPr lang="da-DK"/>
              <a:t>20-08-2023</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rPr lang="da-DK"/>
              <a:t>20-08-2023</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rPr lang="da-DK"/>
              <a:t>20-08-2023</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rPr lang="da-DK"/>
              <a:t>20-08-2023</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rPr lang="da-DK"/>
              <a:t>20-08-2023</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rPr lang="da-DK"/>
              <a:t>20-08-2023</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rPr lang="da-DK"/>
              <a:t>20-08-2023</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rPr lang="da-DK"/>
              <a:t>20-08-2023</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rPr lang="da-DK"/>
              <a:t>20-08-2023</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rPr lang="da-DK"/>
              <a:t>20-08-2023</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rPr lang="da-DK"/>
              <a:t>20-08-2023</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rPr lang="da-DK"/>
              <a:t>20-08-2023</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rPr lang="da-DK"/>
              <a:t>20-08-2023</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rPr lang="da-DK"/>
              <a:t>20-08-2023</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rPr lang="da-DK"/>
              <a:t>20-08-2023</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rPr lang="da-DK"/>
              <a:t>20-08-2023</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306562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rPr lang="da-DK"/>
              <a:t>20-08-2023</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rPr lang="da-DK"/>
              <a:t>20-08-2023</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rPr lang="da-DK"/>
              <a:t>20-08-2023</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rPr lang="da-DK"/>
              <a:t>20-08-2023</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rPr lang="da-DK"/>
              <a:t>20-08-2023</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rPr lang="da-DK"/>
              <a:t>20-08-2023</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rPr lang="da-DK"/>
              <a:t>20-08-2023</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rPr lang="da-DK"/>
              <a:t>20-08-2023</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57" r:id="rId22"/>
    <p:sldLayoutId id="2147483669" r:id="rId23"/>
    <p:sldLayoutId id="2147483672" r:id="rId24"/>
    <p:sldLayoutId id="2147483654" r:id="rId25"/>
    <p:sldLayoutId id="2147483655" r:id="rId26"/>
    <p:sldLayoutId id="2147483674" r:id="rId27"/>
    <p:sldLayoutId id="2147483673" r:id="rId28"/>
    <p:sldLayoutId id="2147483681"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developer.mozilla.org/en-US/docs/Web/API/Document" TargetMode="Externa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developer.mozilla.org/en-US/docs/Web/API/Element" TargetMode="Externa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developer.mozilla.org/en-US/docs/Web/API/NodeList" TargetMode="Externa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a:t>Mere JavaScript</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a:t>DOM manipulation</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4E85B-4602-AB4F-A632-44C47AD54284}"/>
              </a:ext>
            </a:extLst>
          </p:cNvPr>
          <p:cNvSpPr>
            <a:spLocks noGrp="1"/>
          </p:cNvSpPr>
          <p:nvPr>
            <p:ph idx="1"/>
          </p:nvPr>
        </p:nvSpPr>
        <p:spPr/>
        <p:txBody>
          <a:bodyPr>
            <a:normAutofit fontScale="92500" lnSpcReduction="10000"/>
          </a:bodyPr>
          <a:lstStyle/>
          <a:p>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newElement</a:t>
            </a:r>
            <a:r>
              <a:rPr lang="da-DK" sz="1800" dirty="0">
                <a:latin typeface="Courier New" panose="02070309020205020404" pitchFamily="49" charset="0"/>
                <a:cs typeface="Courier New" panose="02070309020205020404" pitchFamily="49" charset="0"/>
              </a:rPr>
              <a:t> = </a:t>
            </a:r>
            <a:r>
              <a:rPr lang="da-DK" sz="1800" dirty="0" err="1">
                <a:latin typeface="Courier New" panose="02070309020205020404" pitchFamily="49" charset="0"/>
                <a:cs typeface="Courier New" panose="02070309020205020404" pitchFamily="49" charset="0"/>
              </a:rPr>
              <a:t>document.createElement</a:t>
            </a:r>
            <a:r>
              <a:rPr lang="da-DK" sz="1800" dirty="0">
                <a:latin typeface="Courier New" panose="02070309020205020404" pitchFamily="49" charset="0"/>
                <a:cs typeface="Courier New" panose="02070309020205020404" pitchFamily="49" charset="0"/>
              </a:rPr>
              <a:t>(‘p’); </a:t>
            </a:r>
          </a:p>
          <a:p>
            <a:pPr lvl="1"/>
            <a:r>
              <a:rPr lang="en-GB" dirty="0" err="1"/>
              <a:t>Opretter</a:t>
            </a:r>
            <a:r>
              <a:rPr lang="en-GB" dirty="0"/>
              <a:t> et </a:t>
            </a:r>
            <a:r>
              <a:rPr lang="en-GB" dirty="0" err="1"/>
              <a:t>nyt</a:t>
            </a:r>
            <a:r>
              <a:rPr lang="en-GB" dirty="0"/>
              <a:t> p-element og </a:t>
            </a:r>
            <a:r>
              <a:rPr lang="en-GB" dirty="0" err="1"/>
              <a:t>lægger</a:t>
            </a:r>
            <a:r>
              <a:rPr lang="en-GB" dirty="0"/>
              <a:t> det </a:t>
            </a:r>
            <a:r>
              <a:rPr lang="en-GB" dirty="0" err="1"/>
              <a:t>i</a:t>
            </a:r>
            <a:r>
              <a:rPr lang="en-GB" dirty="0"/>
              <a:t> </a:t>
            </a:r>
            <a:r>
              <a:rPr lang="en-GB" dirty="0" err="1"/>
              <a:t>variablen</a:t>
            </a:r>
            <a:r>
              <a:rPr lang="en-GB" dirty="0"/>
              <a:t> </a:t>
            </a:r>
            <a:r>
              <a:rPr lang="en-GB" dirty="0" err="1"/>
              <a:t>newElement</a:t>
            </a:r>
            <a:br>
              <a:rPr lang="en-GB" dirty="0"/>
            </a:br>
            <a:endParaRPr lang="en-GB" dirty="0"/>
          </a:p>
          <a:p>
            <a:r>
              <a:rPr lang="da-DK" sz="1800" dirty="0">
                <a:latin typeface="Courier New" panose="02070309020205020404" pitchFamily="49" charset="0"/>
                <a:cs typeface="Courier New" panose="02070309020205020404" pitchFamily="49" charset="0"/>
              </a:rPr>
              <a:t>let tekst = </a:t>
            </a:r>
            <a:r>
              <a:rPr lang="da-DK" sz="1800" dirty="0" err="1">
                <a:latin typeface="Courier New" panose="02070309020205020404" pitchFamily="49" charset="0"/>
                <a:cs typeface="Courier New" panose="02070309020205020404" pitchFamily="49" charset="0"/>
              </a:rPr>
              <a:t>document.createTextNode</a:t>
            </a:r>
            <a:r>
              <a:rPr lang="da-DK" sz="1800" dirty="0">
                <a:latin typeface="Courier New" panose="02070309020205020404" pitchFamily="49" charset="0"/>
                <a:cs typeface="Courier New" panose="02070309020205020404" pitchFamily="49" charset="0"/>
              </a:rPr>
              <a:t>(‘</a:t>
            </a:r>
            <a:r>
              <a:rPr lang="da-DK" sz="1800" dirty="0" err="1">
                <a:latin typeface="Courier New" panose="02070309020205020404" pitchFamily="49" charset="0"/>
                <a:cs typeface="Courier New" panose="02070309020205020404" pitchFamily="49" charset="0"/>
              </a:rPr>
              <a:t>Hello</a:t>
            </a:r>
            <a:r>
              <a:rPr lang="da-DK" sz="1800" dirty="0">
                <a:latin typeface="Courier New" panose="02070309020205020404" pitchFamily="49" charset="0"/>
                <a:cs typeface="Courier New" panose="02070309020205020404" pitchFamily="49" charset="0"/>
              </a:rPr>
              <a:t> World’);</a:t>
            </a:r>
          </a:p>
          <a:p>
            <a:pPr lvl="1"/>
            <a:r>
              <a:rPr lang="en-GB" dirty="0" err="1"/>
              <a:t>Opretter</a:t>
            </a:r>
            <a:r>
              <a:rPr lang="en-GB" dirty="0"/>
              <a:t> et </a:t>
            </a:r>
            <a:r>
              <a:rPr lang="en-GB" dirty="0" err="1"/>
              <a:t>nyt</a:t>
            </a:r>
            <a:r>
              <a:rPr lang="en-GB" dirty="0"/>
              <a:t> </a:t>
            </a:r>
            <a:r>
              <a:rPr lang="en-GB" dirty="0" err="1"/>
              <a:t>tekstindhold</a:t>
            </a:r>
            <a:r>
              <a:rPr lang="en-GB" dirty="0"/>
              <a:t> </a:t>
            </a:r>
            <a:r>
              <a:rPr lang="en-GB" dirty="0" err="1"/>
              <a:t>til</a:t>
            </a:r>
            <a:r>
              <a:rPr lang="en-GB" dirty="0"/>
              <a:t> et element (den </a:t>
            </a:r>
            <a:r>
              <a:rPr lang="en-GB" dirty="0" err="1"/>
              <a:t>tekst</a:t>
            </a:r>
            <a:r>
              <a:rPr lang="en-GB" dirty="0"/>
              <a:t>, der </a:t>
            </a:r>
            <a:r>
              <a:rPr lang="en-GB" dirty="0" err="1"/>
              <a:t>vises</a:t>
            </a:r>
            <a:r>
              <a:rPr lang="en-GB" dirty="0"/>
              <a:t> </a:t>
            </a:r>
            <a:r>
              <a:rPr lang="en-GB" dirty="0" err="1"/>
              <a:t>mellem</a:t>
            </a:r>
            <a:r>
              <a:rPr lang="en-GB" dirty="0"/>
              <a:t> start og </a:t>
            </a:r>
            <a:r>
              <a:rPr lang="en-GB" dirty="0" err="1"/>
              <a:t>sluttag</a:t>
            </a:r>
            <a:r>
              <a:rPr lang="en-GB" dirty="0"/>
              <a:t>, </a:t>
            </a:r>
            <a:r>
              <a:rPr lang="en-GB" dirty="0" err="1"/>
              <a:t>som</a:t>
            </a:r>
            <a:r>
              <a:rPr lang="en-GB" dirty="0"/>
              <a:t> </a:t>
            </a:r>
            <a:r>
              <a:rPr lang="en-GB" dirty="0" err="1"/>
              <a:t>brugeren</a:t>
            </a:r>
            <a:r>
              <a:rPr lang="en-GB" dirty="0"/>
              <a:t> ser </a:t>
            </a:r>
            <a:r>
              <a:rPr lang="en-GB" dirty="0" err="1"/>
              <a:t>fx</a:t>
            </a:r>
            <a:r>
              <a:rPr lang="en-GB" dirty="0"/>
              <a:t>: &lt;p&gt;</a:t>
            </a:r>
            <a:r>
              <a:rPr lang="en-GB" dirty="0">
                <a:solidFill>
                  <a:schemeClr val="accent2">
                    <a:lumMod val="60000"/>
                    <a:lumOff val="40000"/>
                  </a:schemeClr>
                </a:solidFill>
              </a:rPr>
              <a:t>Hello World</a:t>
            </a:r>
            <a:r>
              <a:rPr lang="en-GB" dirty="0"/>
              <a:t>&lt;/p&gt;)</a:t>
            </a:r>
            <a:br>
              <a:rPr lang="en-GB" dirty="0"/>
            </a:br>
            <a:endParaRPr lang="en-GB" dirty="0"/>
          </a:p>
          <a:p>
            <a:r>
              <a:rPr lang="da-DK" sz="1800" dirty="0" err="1">
                <a:latin typeface="Courier New" panose="02070309020205020404" pitchFamily="49" charset="0"/>
                <a:cs typeface="Courier New" panose="02070309020205020404" pitchFamily="49" charset="0"/>
              </a:rPr>
              <a:t>newElement.appendChild</a:t>
            </a:r>
            <a:r>
              <a:rPr lang="da-DK" sz="1800" dirty="0">
                <a:latin typeface="Courier New" panose="02070309020205020404" pitchFamily="49" charset="0"/>
                <a:cs typeface="Courier New" panose="02070309020205020404" pitchFamily="49" charset="0"/>
              </a:rPr>
              <a:t>(tekst); </a:t>
            </a:r>
          </a:p>
          <a:p>
            <a:pPr lvl="1"/>
            <a:r>
              <a:rPr lang="en-GB" dirty="0" err="1"/>
              <a:t>Tekstindholdet</a:t>
            </a:r>
            <a:r>
              <a:rPr lang="en-GB" dirty="0"/>
              <a:t> </a:t>
            </a:r>
            <a:r>
              <a:rPr lang="en-GB" dirty="0" err="1"/>
              <a:t>tilføjes</a:t>
            </a:r>
            <a:r>
              <a:rPr lang="en-GB" dirty="0"/>
              <a:t> </a:t>
            </a:r>
            <a:r>
              <a:rPr lang="en-GB" dirty="0" err="1"/>
              <a:t>til</a:t>
            </a:r>
            <a:r>
              <a:rPr lang="en-GB" dirty="0"/>
              <a:t> HTML-</a:t>
            </a:r>
            <a:r>
              <a:rPr lang="en-GB" dirty="0" err="1"/>
              <a:t>elementet</a:t>
            </a:r>
            <a:r>
              <a:rPr lang="en-GB" dirty="0"/>
              <a:t>, </a:t>
            </a:r>
            <a:r>
              <a:rPr lang="en-GB" dirty="0" err="1"/>
              <a:t>som</a:t>
            </a:r>
            <a:r>
              <a:rPr lang="en-GB" dirty="0"/>
              <a:t> vi </a:t>
            </a:r>
            <a:r>
              <a:rPr lang="en-GB" dirty="0" err="1"/>
              <a:t>oprettede</a:t>
            </a:r>
            <a:r>
              <a:rPr lang="en-GB" dirty="0"/>
              <a:t> </a:t>
            </a:r>
            <a:r>
              <a:rPr lang="en-GB" dirty="0" err="1"/>
              <a:t>som</a:t>
            </a:r>
            <a:r>
              <a:rPr lang="en-GB" dirty="0"/>
              <a:t> det </a:t>
            </a:r>
            <a:r>
              <a:rPr lang="en-GB" dirty="0" err="1"/>
              <a:t>første</a:t>
            </a:r>
            <a:endParaRPr lang="en-GB" dirty="0"/>
          </a:p>
          <a:p>
            <a:pPr lvl="1"/>
            <a:r>
              <a:rPr lang="en-GB" dirty="0"/>
              <a:t>I </a:t>
            </a:r>
            <a:r>
              <a:rPr lang="en-GB" dirty="0" err="1"/>
              <a:t>eksemplet</a:t>
            </a:r>
            <a:r>
              <a:rPr lang="en-GB" dirty="0"/>
              <a:t> her </a:t>
            </a:r>
            <a:r>
              <a:rPr lang="en-GB" dirty="0" err="1"/>
              <a:t>sættes</a:t>
            </a:r>
            <a:r>
              <a:rPr lang="en-GB" dirty="0"/>
              <a:t> “Hello World” </a:t>
            </a:r>
            <a:r>
              <a:rPr lang="en-GB" dirty="0" err="1"/>
              <a:t>ind</a:t>
            </a:r>
            <a:r>
              <a:rPr lang="en-GB" dirty="0"/>
              <a:t> </a:t>
            </a:r>
            <a:r>
              <a:rPr lang="en-GB" dirty="0" err="1"/>
              <a:t>mellem</a:t>
            </a:r>
            <a:r>
              <a:rPr lang="en-GB" dirty="0"/>
              <a:t> start og slut p-tag</a:t>
            </a:r>
            <a:br>
              <a:rPr lang="en-GB" dirty="0"/>
            </a:br>
            <a:endParaRPr lang="en-GB" dirty="0"/>
          </a:p>
          <a:p>
            <a:r>
              <a:rPr lang="da-DK" sz="1800" dirty="0" err="1">
                <a:latin typeface="Courier New" panose="02070309020205020404" pitchFamily="49" charset="0"/>
                <a:cs typeface="Courier New" panose="02070309020205020404" pitchFamily="49" charset="0"/>
              </a:rPr>
              <a:t>document.querySelector</a:t>
            </a:r>
            <a:r>
              <a:rPr lang="da-DK" sz="1800" dirty="0">
                <a:latin typeface="Courier New" panose="02070309020205020404" pitchFamily="49" charset="0"/>
                <a:cs typeface="Courier New" panose="02070309020205020404" pitchFamily="49" charset="0"/>
              </a:rPr>
              <a:t>(‘body’).</a:t>
            </a:r>
            <a:r>
              <a:rPr lang="da-DK" sz="1800" dirty="0" err="1">
                <a:latin typeface="Courier New" panose="02070309020205020404" pitchFamily="49" charset="0"/>
                <a:cs typeface="Courier New" panose="02070309020205020404" pitchFamily="49" charset="0"/>
              </a:rPr>
              <a:t>appendChild</a:t>
            </a:r>
            <a:r>
              <a:rPr lang="da-DK" sz="1800" dirty="0">
                <a:latin typeface="Courier New" panose="02070309020205020404" pitchFamily="49" charset="0"/>
                <a:cs typeface="Courier New" panose="02070309020205020404" pitchFamily="49" charset="0"/>
              </a:rPr>
              <a:t>(</a:t>
            </a:r>
            <a:r>
              <a:rPr lang="da-DK" sz="1800" dirty="0" err="1">
                <a:latin typeface="Courier New" panose="02070309020205020404" pitchFamily="49" charset="0"/>
                <a:cs typeface="Courier New" panose="02070309020205020404" pitchFamily="49" charset="0"/>
              </a:rPr>
              <a:t>newElement</a:t>
            </a:r>
            <a:r>
              <a:rPr lang="da-DK" sz="1800" dirty="0">
                <a:latin typeface="Courier New" panose="02070309020205020404" pitchFamily="49" charset="0"/>
                <a:cs typeface="Courier New" panose="02070309020205020404" pitchFamily="49" charset="0"/>
              </a:rPr>
              <a:t>);</a:t>
            </a:r>
          </a:p>
          <a:p>
            <a:pPr lvl="1"/>
            <a:r>
              <a:rPr lang="en-GB" dirty="0"/>
              <a:t>Vi </a:t>
            </a:r>
            <a:r>
              <a:rPr lang="en-GB" dirty="0" err="1"/>
              <a:t>henter</a:t>
            </a:r>
            <a:r>
              <a:rPr lang="en-GB" dirty="0"/>
              <a:t> body-</a:t>
            </a:r>
            <a:r>
              <a:rPr lang="en-GB" dirty="0" err="1"/>
              <a:t>elementet</a:t>
            </a:r>
            <a:r>
              <a:rPr lang="en-GB" dirty="0"/>
              <a:t> og </a:t>
            </a:r>
            <a:r>
              <a:rPr lang="en-GB" dirty="0" err="1"/>
              <a:t>tilføjer</a:t>
            </a:r>
            <a:r>
              <a:rPr lang="en-GB" dirty="0"/>
              <a:t> det </a:t>
            </a:r>
            <a:r>
              <a:rPr lang="en-GB" dirty="0" err="1"/>
              <a:t>nye</a:t>
            </a:r>
            <a:r>
              <a:rPr lang="en-GB" dirty="0"/>
              <a:t> p-tag (med sin </a:t>
            </a:r>
            <a:r>
              <a:rPr lang="en-GB" dirty="0" err="1"/>
              <a:t>nye</a:t>
            </a:r>
            <a:r>
              <a:rPr lang="en-GB" dirty="0"/>
              <a:t> </a:t>
            </a:r>
            <a:r>
              <a:rPr lang="en-GB" dirty="0" err="1"/>
              <a:t>tekst</a:t>
            </a:r>
            <a:r>
              <a:rPr lang="en-GB" dirty="0"/>
              <a:t>) </a:t>
            </a:r>
            <a:r>
              <a:rPr lang="en-GB" dirty="0" err="1"/>
              <a:t>som</a:t>
            </a:r>
            <a:r>
              <a:rPr lang="en-GB" dirty="0"/>
              <a:t> det </a:t>
            </a:r>
            <a:r>
              <a:rPr lang="en-GB" dirty="0" err="1"/>
              <a:t>nye</a:t>
            </a:r>
            <a:r>
              <a:rPr lang="en-GB" dirty="0"/>
              <a:t> </a:t>
            </a:r>
            <a:r>
              <a:rPr lang="en-GB" dirty="0" err="1"/>
              <a:t>sidste</a:t>
            </a:r>
            <a:r>
              <a:rPr lang="en-GB" dirty="0"/>
              <a:t> tag under </a:t>
            </a:r>
            <a:r>
              <a:rPr lang="en-GB" dirty="0" err="1"/>
              <a:t>body’en</a:t>
            </a:r>
            <a:endParaRPr lang="en-GB" dirty="0"/>
          </a:p>
        </p:txBody>
      </p:sp>
      <p:sp>
        <p:nvSpPr>
          <p:cNvPr id="3" name="Title 2">
            <a:extLst>
              <a:ext uri="{FF2B5EF4-FFF2-40B4-BE49-F238E27FC236}">
                <a16:creationId xmlns:a16="http://schemas.microsoft.com/office/drawing/2014/main" id="{A60B085C-079C-B14B-A235-D6A3BE77C16C}"/>
              </a:ext>
            </a:extLst>
          </p:cNvPr>
          <p:cNvSpPr>
            <a:spLocks noGrp="1"/>
          </p:cNvSpPr>
          <p:nvPr>
            <p:ph type="title"/>
          </p:nvPr>
        </p:nvSpPr>
        <p:spPr/>
        <p:txBody>
          <a:bodyPr/>
          <a:lstStyle/>
          <a:p>
            <a:r>
              <a:rPr lang="da-DK" dirty="0"/>
              <a:t>Indsætte på webside</a:t>
            </a:r>
            <a:endParaRPr lang="en-DK" dirty="0"/>
          </a:p>
        </p:txBody>
      </p:sp>
    </p:spTree>
    <p:extLst>
      <p:ext uri="{BB962C8B-B14F-4D97-AF65-F5344CB8AC3E}">
        <p14:creationId xmlns:p14="http://schemas.microsoft.com/office/powerpoint/2010/main" val="349303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0D23E36-3C6C-4122-99D8-472EDDD8F5BA}"/>
              </a:ext>
            </a:extLst>
          </p:cNvPr>
          <p:cNvSpPr>
            <a:spLocks noGrp="1"/>
          </p:cNvSpPr>
          <p:nvPr>
            <p:ph idx="1"/>
          </p:nvPr>
        </p:nvSpPr>
        <p:spPr>
          <a:xfrm>
            <a:off x="1686910" y="1657204"/>
            <a:ext cx="9089040" cy="4633867"/>
          </a:xfrm>
        </p:spPr>
        <p:txBody>
          <a:bodyPr>
            <a:normAutofit/>
          </a:bodyPr>
          <a:lstStyle/>
          <a:p>
            <a:r>
              <a:rPr lang="da-DK" dirty="0"/>
              <a:t>Du kan slette et DOM-element med metoden </a:t>
            </a:r>
            <a:r>
              <a:rPr lang="da-DK" dirty="0" err="1"/>
              <a:t>remove</a:t>
            </a:r>
            <a:r>
              <a:rPr lang="da-DK" dirty="0"/>
              <a:t>()</a:t>
            </a:r>
          </a:p>
          <a:p>
            <a:pPr lvl="1"/>
            <a:r>
              <a:rPr lang="en-GB" sz="1800" dirty="0">
                <a:latin typeface="Courier New" panose="02070309020205020404" pitchFamily="49" charset="0"/>
                <a:cs typeface="Courier New" panose="02070309020205020404" pitchFamily="49" charset="0"/>
              </a:rPr>
              <a:t>let</a:t>
            </a:r>
            <a:r>
              <a:rPr lang="da-DK" sz="1800" dirty="0">
                <a:latin typeface="Courier New" panose="02070309020205020404" pitchFamily="49" charset="0"/>
                <a:cs typeface="Courier New" panose="02070309020205020404" pitchFamily="49" charset="0"/>
              </a:rPr>
              <a:t> overskrift = </a:t>
            </a:r>
            <a:r>
              <a:rPr lang="da-DK" sz="1800" dirty="0" err="1">
                <a:latin typeface="Courier New" panose="02070309020205020404" pitchFamily="49" charset="0"/>
                <a:cs typeface="Courier New" panose="02070309020205020404" pitchFamily="49" charset="0"/>
              </a:rPr>
              <a:t>document.querySelector</a:t>
            </a:r>
            <a:r>
              <a:rPr lang="da-DK" sz="1800" dirty="0">
                <a:latin typeface="Courier New" panose="02070309020205020404" pitchFamily="49" charset="0"/>
                <a:cs typeface="Courier New" panose="02070309020205020404" pitchFamily="49" charset="0"/>
              </a:rPr>
              <a:t>(‘h1’);</a:t>
            </a:r>
            <a:br>
              <a:rPr lang="da-DK" sz="1800" dirty="0">
                <a:latin typeface="Courier New" panose="02070309020205020404" pitchFamily="49" charset="0"/>
                <a:cs typeface="Courier New" panose="02070309020205020404" pitchFamily="49" charset="0"/>
              </a:rPr>
            </a:br>
            <a:r>
              <a:rPr lang="da-DK" sz="1800" dirty="0" err="1">
                <a:latin typeface="Courier New" panose="02070309020205020404" pitchFamily="49" charset="0"/>
                <a:cs typeface="Courier New" panose="02070309020205020404" pitchFamily="49" charset="0"/>
              </a:rPr>
              <a:t>overskrift.remove</a:t>
            </a:r>
            <a:r>
              <a:rPr lang="da-DK" sz="1800" dirty="0">
                <a:latin typeface="Courier New" panose="02070309020205020404" pitchFamily="49" charset="0"/>
                <a:cs typeface="Courier New" panose="02070309020205020404" pitchFamily="49" charset="0"/>
              </a:rPr>
              <a:t>();</a:t>
            </a:r>
          </a:p>
          <a:p>
            <a:r>
              <a:rPr lang="da-DK" dirty="0" err="1"/>
              <a:t>Remove</a:t>
            </a:r>
            <a:r>
              <a:rPr lang="da-DK" dirty="0"/>
              <a:t>-metoden fungerer i de nyeste browser-versioner men ikke i nogen versioner af Internet Explorer</a:t>
            </a:r>
          </a:p>
          <a:p>
            <a:r>
              <a:rPr lang="da-DK" dirty="0"/>
              <a:t>Hvis du vil være sikker på, at din slette-metode virker i alle browsere i alle versioner, skal du i stedet bruge </a:t>
            </a:r>
            <a:r>
              <a:rPr lang="da-DK" dirty="0" err="1"/>
              <a:t>removeChild</a:t>
            </a:r>
            <a:r>
              <a:rPr lang="da-DK" dirty="0"/>
              <a:t>-metoden:</a:t>
            </a:r>
          </a:p>
          <a:p>
            <a:pPr lvl="1"/>
            <a:r>
              <a:rPr lang="da-DK" dirty="0"/>
              <a:t>Du henter det element, som du vil slette og så bruger du </a:t>
            </a:r>
            <a:r>
              <a:rPr lang="da-DK" dirty="0" err="1"/>
              <a:t>propertyen</a:t>
            </a:r>
            <a:r>
              <a:rPr lang="da-DK" dirty="0"/>
              <a:t> </a:t>
            </a:r>
            <a:r>
              <a:rPr lang="da-DK" dirty="0" err="1"/>
              <a:t>parentNode</a:t>
            </a:r>
            <a:r>
              <a:rPr lang="da-DK" dirty="0"/>
              <a:t> (som henviser til det overliggende element) og så sletter du </a:t>
            </a:r>
            <a:r>
              <a:rPr lang="da-DK" dirty="0" err="1"/>
              <a:t>parent</a:t>
            </a:r>
            <a:r>
              <a:rPr lang="da-DK" dirty="0"/>
              <a:t>-elementets </a:t>
            </a:r>
            <a:r>
              <a:rPr lang="da-DK" dirty="0" err="1"/>
              <a:t>child</a:t>
            </a:r>
            <a:r>
              <a:rPr lang="da-DK" dirty="0"/>
              <a:t>:</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listitem</a:t>
            </a:r>
            <a:r>
              <a:rPr lang="da-DK" sz="1800" dirty="0">
                <a:latin typeface="Courier New" panose="02070309020205020404" pitchFamily="49" charset="0"/>
                <a:cs typeface="Courier New" panose="02070309020205020404" pitchFamily="49" charset="0"/>
              </a:rPr>
              <a:t> = </a:t>
            </a:r>
            <a:r>
              <a:rPr lang="da-DK" sz="1800" dirty="0" err="1">
                <a:latin typeface="Courier New" panose="02070309020205020404" pitchFamily="49" charset="0"/>
                <a:cs typeface="Courier New" panose="02070309020205020404" pitchFamily="49" charset="0"/>
              </a:rPr>
              <a:t>document.querySelector</a:t>
            </a:r>
            <a:r>
              <a:rPr lang="da-DK" sz="1800" dirty="0">
                <a:latin typeface="Courier New" panose="02070309020205020404" pitchFamily="49" charset="0"/>
                <a:cs typeface="Courier New" panose="02070309020205020404" pitchFamily="49" charset="0"/>
              </a:rPr>
              <a:t>(‘li’);</a:t>
            </a:r>
            <a:br>
              <a:rPr lang="da-DK" sz="1800" dirty="0">
                <a:latin typeface="Courier New" panose="02070309020205020404" pitchFamily="49" charset="0"/>
                <a:cs typeface="Courier New" panose="02070309020205020404" pitchFamily="49" charset="0"/>
              </a:rPr>
            </a:br>
            <a:r>
              <a:rPr lang="da-DK" sz="1800" dirty="0" err="1">
                <a:latin typeface="Courier New" panose="02070309020205020404" pitchFamily="49" charset="0"/>
                <a:cs typeface="Courier New" panose="02070309020205020404" pitchFamily="49" charset="0"/>
              </a:rPr>
              <a:t>li.parentNode.removeChild</a:t>
            </a:r>
            <a:r>
              <a:rPr lang="da-DK" sz="1800" dirty="0">
                <a:latin typeface="Courier New" panose="02070309020205020404" pitchFamily="49" charset="0"/>
                <a:cs typeface="Courier New" panose="02070309020205020404" pitchFamily="49" charset="0"/>
              </a:rPr>
              <a:t>(li);</a:t>
            </a:r>
            <a:endParaRPr lang="da-DK" dirty="0">
              <a:latin typeface="Courier New" panose="02070309020205020404" pitchFamily="49" charset="0"/>
              <a:cs typeface="Courier New" panose="02070309020205020404" pitchFamily="49" charset="0"/>
            </a:endParaRPr>
          </a:p>
        </p:txBody>
      </p:sp>
      <p:sp>
        <p:nvSpPr>
          <p:cNvPr id="3" name="Titel 2">
            <a:extLst>
              <a:ext uri="{FF2B5EF4-FFF2-40B4-BE49-F238E27FC236}">
                <a16:creationId xmlns:a16="http://schemas.microsoft.com/office/drawing/2014/main" id="{8669E998-E4B5-4686-B435-F8D1B67E42BD}"/>
              </a:ext>
            </a:extLst>
          </p:cNvPr>
          <p:cNvSpPr>
            <a:spLocks noGrp="1"/>
          </p:cNvSpPr>
          <p:nvPr>
            <p:ph type="title"/>
          </p:nvPr>
        </p:nvSpPr>
        <p:spPr/>
        <p:txBody>
          <a:bodyPr/>
          <a:lstStyle/>
          <a:p>
            <a:r>
              <a:rPr lang="da-DK" dirty="0"/>
              <a:t>Slette DOM-elementer med JavaScript</a:t>
            </a:r>
          </a:p>
        </p:txBody>
      </p:sp>
    </p:spTree>
    <p:extLst>
      <p:ext uri="{BB962C8B-B14F-4D97-AF65-F5344CB8AC3E}">
        <p14:creationId xmlns:p14="http://schemas.microsoft.com/office/powerpoint/2010/main" val="323477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a:t>DOM manipulation</a:t>
            </a:r>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noAutofit/>
          </a:bodyPr>
          <a:lstStyle/>
          <a:p>
            <a:r>
              <a:rPr lang="da-DK" sz="1800" dirty="0"/>
              <a:t>Alle HTML-elementer på en hjemmeside kaldes for DOM (Document Object Model)</a:t>
            </a:r>
          </a:p>
          <a:p>
            <a:r>
              <a:rPr lang="da-DK" sz="1800" dirty="0"/>
              <a:t>Hvert eneste HTML element (med start- og sluttag) er en DOM-node (altså et element i </a:t>
            </a:r>
            <a:r>
              <a:rPr lang="da-DK" sz="1800" dirty="0" err="1"/>
              <a:t>DOM’en</a:t>
            </a:r>
            <a:r>
              <a:rPr lang="da-DK" sz="1800" dirty="0"/>
              <a:t>)</a:t>
            </a:r>
          </a:p>
          <a:p>
            <a:pPr lvl="1"/>
            <a:r>
              <a:rPr lang="da-DK" sz="1800" dirty="0"/>
              <a:t>Herudover er dit browser-vindue også et element i </a:t>
            </a:r>
            <a:r>
              <a:rPr lang="da-DK" sz="1800" dirty="0" err="1"/>
              <a:t>DOM’en</a:t>
            </a:r>
            <a:endParaRPr lang="da-DK" sz="1800" dirty="0"/>
          </a:p>
          <a:p>
            <a:r>
              <a:rPr lang="da-DK" sz="1800" dirty="0"/>
              <a:t>Man taler ofte om, at JavaScript anvendes til DOM manipulation – altså at tilføje, ændre og slette HTML-elementer på siden</a:t>
            </a:r>
          </a:p>
          <a:p>
            <a:r>
              <a:rPr lang="da-DK" sz="1800" dirty="0" err="1"/>
              <a:t>Window.document</a:t>
            </a:r>
            <a:r>
              <a:rPr lang="da-DK" sz="1800" dirty="0"/>
              <a:t> indeholder </a:t>
            </a:r>
            <a:r>
              <a:rPr lang="da-DK" sz="1800" dirty="0" err="1"/>
              <a:t>HTML’en</a:t>
            </a:r>
            <a:r>
              <a:rPr lang="da-DK" sz="1800" dirty="0"/>
              <a:t> på siden, men da dette er så grundlæggende en del af JavaScript kan denne </a:t>
            </a:r>
            <a:r>
              <a:rPr lang="da-DK" sz="1800" dirty="0" err="1"/>
              <a:t>property</a:t>
            </a:r>
            <a:r>
              <a:rPr lang="da-DK" sz="1800" dirty="0"/>
              <a:t> også tilgås ved bare at skrive </a:t>
            </a:r>
            <a:r>
              <a:rPr lang="da-DK" sz="1800" dirty="0" err="1"/>
              <a:t>document</a:t>
            </a:r>
            <a:endParaRPr lang="da-DK" sz="1800" dirty="0"/>
          </a:p>
          <a:p>
            <a:pPr lvl="1"/>
            <a:r>
              <a:rPr lang="da-DK" sz="1800" dirty="0"/>
              <a:t>Fx </a:t>
            </a:r>
            <a:r>
              <a:rPr lang="da-DK" sz="1800" dirty="0" err="1"/>
              <a:t>document.images</a:t>
            </a:r>
            <a:r>
              <a:rPr lang="da-DK" sz="1800" dirty="0"/>
              <a:t> (som returnerer en liste over alle billeder på siden)</a:t>
            </a:r>
          </a:p>
          <a:p>
            <a:r>
              <a:rPr lang="da-DK" sz="1800" dirty="0"/>
              <a:t>Læs om alle properties og </a:t>
            </a:r>
            <a:r>
              <a:rPr lang="da-DK" sz="1800" dirty="0" err="1"/>
              <a:t>methods</a:t>
            </a:r>
            <a:r>
              <a:rPr lang="da-DK" sz="1800" dirty="0"/>
              <a:t> på </a:t>
            </a:r>
            <a:r>
              <a:rPr lang="da-DK" sz="1800" dirty="0" err="1"/>
              <a:t>document</a:t>
            </a:r>
            <a:r>
              <a:rPr lang="da-DK" sz="1800" dirty="0"/>
              <a:t> objektet: </a:t>
            </a:r>
            <a:r>
              <a:rPr lang="da-DK" sz="1800" dirty="0">
                <a:hlinkClick r:id="rId2"/>
              </a:rPr>
              <a:t>https://developer.mozilla.org/en-US/docs/Web/API/Document</a:t>
            </a:r>
            <a:r>
              <a:rPr lang="da-DK" sz="1800" dirty="0"/>
              <a:t> </a:t>
            </a:r>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FBBD17F0-3458-4569-BFF6-E11F9D4629D0}"/>
              </a:ext>
            </a:extLst>
          </p:cNvPr>
          <p:cNvPicPr>
            <a:picLocks noGrp="1" noChangeAspect="1"/>
          </p:cNvPicPr>
          <p:nvPr>
            <p:ph type="pic" sz="quarter" idx="10"/>
          </p:nvPr>
        </p:nvPicPr>
        <p:blipFill>
          <a:blip r:embed="rId3"/>
          <a:srcRect t="1" b="1"/>
          <a:stretch>
            <a:fillRect/>
          </a:stretch>
        </p:blipFill>
        <p:spPr/>
      </p:pic>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56EC8-701A-4B7A-80C3-D257D3EB14D0}"/>
              </a:ext>
            </a:extLst>
          </p:cNvPr>
          <p:cNvSpPr>
            <a:spLocks noGrp="1"/>
          </p:cNvSpPr>
          <p:nvPr>
            <p:ph type="title"/>
          </p:nvPr>
        </p:nvSpPr>
        <p:spPr/>
        <p:txBody>
          <a:bodyPr/>
          <a:lstStyle/>
          <a:p>
            <a:r>
              <a:rPr lang="da-DK" dirty="0"/>
              <a:t>DOM Node Tree</a:t>
            </a:r>
          </a:p>
        </p:txBody>
      </p:sp>
      <p:sp>
        <p:nvSpPr>
          <p:cNvPr id="3" name="Pladsholder til indhold 2">
            <a:extLst>
              <a:ext uri="{FF2B5EF4-FFF2-40B4-BE49-F238E27FC236}">
                <a16:creationId xmlns:a16="http://schemas.microsoft.com/office/drawing/2014/main" id="{BD3ABE8D-0CCE-4A86-BCA9-2C729EEB0AF7}"/>
              </a:ext>
            </a:extLst>
          </p:cNvPr>
          <p:cNvSpPr>
            <a:spLocks noGrp="1"/>
          </p:cNvSpPr>
          <p:nvPr>
            <p:ph sz="half" idx="1"/>
          </p:nvPr>
        </p:nvSpPr>
        <p:spPr/>
        <p:txBody>
          <a:bodyPr/>
          <a:lstStyle/>
          <a:p>
            <a:pPr>
              <a:spcBef>
                <a:spcPts val="600"/>
              </a:spcBef>
            </a:pPr>
            <a:r>
              <a:rPr lang="da-DK" dirty="0"/>
              <a:t>DOM (Document Object Model) Node </a:t>
            </a:r>
            <a:r>
              <a:rPr lang="da-DK" dirty="0" err="1"/>
              <a:t>tree</a:t>
            </a:r>
            <a:r>
              <a:rPr lang="da-DK" dirty="0"/>
              <a:t> viser den </a:t>
            </a:r>
            <a:r>
              <a:rPr lang="da-DK" dirty="0" err="1"/>
              <a:t>hierakiske</a:t>
            </a:r>
            <a:r>
              <a:rPr lang="da-DK" dirty="0"/>
              <a:t> struktur over de forskellige Nodes og elementer i </a:t>
            </a:r>
            <a:r>
              <a:rPr lang="da-DK" dirty="0" err="1"/>
              <a:t>DOM’en</a:t>
            </a:r>
            <a:endParaRPr lang="da-DK" dirty="0"/>
          </a:p>
          <a:p>
            <a:pPr>
              <a:spcBef>
                <a:spcPts val="600"/>
              </a:spcBef>
            </a:pPr>
            <a:r>
              <a:rPr lang="da-DK" dirty="0"/>
              <a:t>Alle disse Nodes er </a:t>
            </a:r>
            <a:r>
              <a:rPr lang="da-DK" dirty="0" err="1"/>
              <a:t>nested</a:t>
            </a:r>
            <a:r>
              <a:rPr lang="da-DK" dirty="0"/>
              <a:t> indeni hinanden</a:t>
            </a:r>
          </a:p>
          <a:p>
            <a:pPr>
              <a:spcBef>
                <a:spcPts val="600"/>
              </a:spcBef>
            </a:pPr>
            <a:r>
              <a:rPr lang="da-DK" dirty="0"/>
              <a:t>Læg mærke til, hvordan et element (a) har en attribut (</a:t>
            </a:r>
            <a:r>
              <a:rPr lang="da-DK" dirty="0" err="1"/>
              <a:t>href</a:t>
            </a:r>
            <a:r>
              <a:rPr lang="da-DK" dirty="0"/>
              <a:t>) og noget indhold (link tekst)</a:t>
            </a:r>
          </a:p>
        </p:txBody>
      </p:sp>
      <p:sp>
        <p:nvSpPr>
          <p:cNvPr id="6" name="Pladsholder til tekst 5">
            <a:extLst>
              <a:ext uri="{FF2B5EF4-FFF2-40B4-BE49-F238E27FC236}">
                <a16:creationId xmlns:a16="http://schemas.microsoft.com/office/drawing/2014/main" id="{1F49689E-0027-4E5E-BC92-911276264F30}"/>
              </a:ext>
            </a:extLst>
          </p:cNvPr>
          <p:cNvSpPr>
            <a:spLocks noGrp="1"/>
          </p:cNvSpPr>
          <p:nvPr>
            <p:ph type="body" sz="quarter" idx="12"/>
          </p:nvPr>
        </p:nvSpPr>
        <p:spPr/>
        <p:txBody>
          <a:bodyPr/>
          <a:lstStyle/>
          <a:p>
            <a:endParaRPr lang="da-DK"/>
          </a:p>
        </p:txBody>
      </p:sp>
      <p:pic>
        <p:nvPicPr>
          <p:cNvPr id="9" name="Pladsholder til billede 6">
            <a:extLst>
              <a:ext uri="{FF2B5EF4-FFF2-40B4-BE49-F238E27FC236}">
                <a16:creationId xmlns:a16="http://schemas.microsoft.com/office/drawing/2014/main" id="{DE427C22-E283-4877-9071-1E5BCB122D18}"/>
              </a:ext>
            </a:extLst>
          </p:cNvPr>
          <p:cNvPicPr preferRelativeResize="0">
            <a:picLocks noGrp="1" noChangeAspect="1"/>
          </p:cNvPicPr>
          <p:nvPr>
            <p:ph type="pic"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63" b="963"/>
          <a:stretch>
            <a:fillRect/>
          </a:stretch>
        </p:blipFill>
        <p:spPr>
          <a:xfrm>
            <a:off x="6096000" y="669925"/>
            <a:ext cx="6096000" cy="6188075"/>
          </a:xfrm>
        </p:spPr>
      </p:pic>
    </p:spTree>
    <p:extLst>
      <p:ext uri="{BB962C8B-B14F-4D97-AF65-F5344CB8AC3E}">
        <p14:creationId xmlns:p14="http://schemas.microsoft.com/office/powerpoint/2010/main" val="109315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B085C-079C-B14B-A235-D6A3BE77C16C}"/>
              </a:ext>
            </a:extLst>
          </p:cNvPr>
          <p:cNvSpPr>
            <a:spLocks noGrp="1"/>
          </p:cNvSpPr>
          <p:nvPr>
            <p:ph type="title"/>
          </p:nvPr>
        </p:nvSpPr>
        <p:spPr/>
        <p:txBody>
          <a:bodyPr/>
          <a:lstStyle/>
          <a:p>
            <a:r>
              <a:rPr lang="da-DK"/>
              <a:t>Hente DOM-elementer over i JavaScript</a:t>
            </a:r>
            <a:endParaRPr lang="en-DK"/>
          </a:p>
        </p:txBody>
      </p:sp>
      <p:sp>
        <p:nvSpPr>
          <p:cNvPr id="2" name="Content Placeholder 1">
            <a:extLst>
              <a:ext uri="{FF2B5EF4-FFF2-40B4-BE49-F238E27FC236}">
                <a16:creationId xmlns:a16="http://schemas.microsoft.com/office/drawing/2014/main" id="{94D4E85B-4602-AB4F-A632-44C47AD54284}"/>
              </a:ext>
            </a:extLst>
          </p:cNvPr>
          <p:cNvSpPr>
            <a:spLocks noGrp="1"/>
          </p:cNvSpPr>
          <p:nvPr>
            <p:ph sz="half" idx="1"/>
          </p:nvPr>
        </p:nvSpPr>
        <p:spPr/>
        <p:txBody>
          <a:bodyPr/>
          <a:lstStyle/>
          <a:p>
            <a:pPr marL="0" indent="0">
              <a:buNone/>
            </a:pPr>
            <a:r>
              <a:rPr lang="en-GB" b="1"/>
              <a:t>GAMLE METODER:</a:t>
            </a:r>
          </a:p>
          <a:p>
            <a:r>
              <a:rPr lang="en-GB" i="1" err="1"/>
              <a:t>GetElementByID</a:t>
            </a:r>
            <a:r>
              <a:rPr lang="en-GB" i="1"/>
              <a:t>(‘menu’)</a:t>
            </a:r>
          </a:p>
          <a:p>
            <a:pPr lvl="1"/>
            <a:r>
              <a:rPr lang="en-GB" err="1"/>
              <a:t>Henter</a:t>
            </a:r>
            <a:r>
              <a:rPr lang="en-GB"/>
              <a:t> </a:t>
            </a:r>
            <a:r>
              <a:rPr lang="en-GB" err="1"/>
              <a:t>elementet</a:t>
            </a:r>
            <a:r>
              <a:rPr lang="en-GB"/>
              <a:t> med </a:t>
            </a:r>
            <a:r>
              <a:rPr lang="en-GB" err="1"/>
              <a:t>id’en</a:t>
            </a:r>
            <a:r>
              <a:rPr lang="en-GB"/>
              <a:t> “menu”</a:t>
            </a:r>
          </a:p>
          <a:p>
            <a:r>
              <a:rPr lang="da-DK" i="1" err="1"/>
              <a:t>GetElementsByClassName</a:t>
            </a:r>
            <a:r>
              <a:rPr lang="da-DK" i="1"/>
              <a:t>(‘.column’)</a:t>
            </a:r>
          </a:p>
          <a:p>
            <a:pPr lvl="1"/>
            <a:r>
              <a:rPr lang="da-DK"/>
              <a:t>Henter alle elementer, som har klassen ”column” og lægger dem i en </a:t>
            </a:r>
            <a:r>
              <a:rPr lang="da-DK" err="1"/>
              <a:t>NodeList</a:t>
            </a:r>
            <a:endParaRPr lang="da-DK"/>
          </a:p>
          <a:p>
            <a:r>
              <a:rPr lang="da-DK" i="1" err="1"/>
              <a:t>GetElementsByTagName</a:t>
            </a:r>
            <a:r>
              <a:rPr lang="da-DK" i="1"/>
              <a:t>(‘p’)</a:t>
            </a:r>
          </a:p>
          <a:p>
            <a:pPr lvl="1"/>
            <a:r>
              <a:rPr lang="da-DK"/>
              <a:t>Henter alle elementer med et </a:t>
            </a:r>
            <a:r>
              <a:rPr lang="da-DK" err="1"/>
              <a:t>p-tag</a:t>
            </a:r>
            <a:r>
              <a:rPr lang="da-DK"/>
              <a:t> og lægger dem i en </a:t>
            </a:r>
            <a:r>
              <a:rPr lang="da-DK" err="1"/>
              <a:t>NodeList</a:t>
            </a:r>
            <a:endParaRPr lang="en-DK"/>
          </a:p>
          <a:p>
            <a:endParaRPr lang="en-DK"/>
          </a:p>
        </p:txBody>
      </p:sp>
      <p:sp>
        <p:nvSpPr>
          <p:cNvPr id="6" name="Content Placeholder 5">
            <a:extLst>
              <a:ext uri="{FF2B5EF4-FFF2-40B4-BE49-F238E27FC236}">
                <a16:creationId xmlns:a16="http://schemas.microsoft.com/office/drawing/2014/main" id="{DEB62860-AB34-EA4F-A810-F0E5E28597D9}"/>
              </a:ext>
            </a:extLst>
          </p:cNvPr>
          <p:cNvSpPr>
            <a:spLocks noGrp="1"/>
          </p:cNvSpPr>
          <p:nvPr>
            <p:ph sz="half" idx="2"/>
          </p:nvPr>
        </p:nvSpPr>
        <p:spPr>
          <a:xfrm>
            <a:off x="6455950" y="1657204"/>
            <a:ext cx="4320000" cy="4752857"/>
          </a:xfrm>
        </p:spPr>
        <p:txBody>
          <a:bodyPr>
            <a:normAutofit lnSpcReduction="10000"/>
          </a:bodyPr>
          <a:lstStyle/>
          <a:p>
            <a:pPr marL="0" indent="0">
              <a:buNone/>
            </a:pPr>
            <a:r>
              <a:rPr lang="da-DK" b="1" dirty="0"/>
              <a:t>NYE OG ANBEFALEDE METODER:</a:t>
            </a:r>
          </a:p>
          <a:p>
            <a:r>
              <a:rPr lang="da-DK" i="1" dirty="0" err="1"/>
              <a:t>document.querySelector</a:t>
            </a:r>
            <a:r>
              <a:rPr lang="da-DK" i="1" dirty="0"/>
              <a:t>(‘h1’)</a:t>
            </a:r>
          </a:p>
          <a:p>
            <a:pPr lvl="1"/>
            <a:r>
              <a:rPr lang="da-DK" dirty="0"/>
              <a:t>Henter det første element i HTML-koden, som har tagget &lt;H1&gt;</a:t>
            </a:r>
          </a:p>
          <a:p>
            <a:pPr lvl="1"/>
            <a:r>
              <a:rPr lang="da-DK" dirty="0"/>
              <a:t>Henter hele elementet fra start-tag til slut-tag og alle attributter og indhold, som elementet har</a:t>
            </a:r>
            <a:endParaRPr lang="en-DK" dirty="0"/>
          </a:p>
          <a:p>
            <a:r>
              <a:rPr lang="en-GB" i="1" dirty="0" err="1"/>
              <a:t>document.querySelectorAll</a:t>
            </a:r>
            <a:r>
              <a:rPr lang="en-GB" i="1" dirty="0"/>
              <a:t>(‘.quote’)</a:t>
            </a:r>
          </a:p>
          <a:p>
            <a:pPr lvl="1"/>
            <a:r>
              <a:rPr lang="en-GB" dirty="0" err="1"/>
              <a:t>Henter</a:t>
            </a:r>
            <a:r>
              <a:rPr lang="en-GB" dirty="0"/>
              <a:t> </a:t>
            </a:r>
            <a:r>
              <a:rPr lang="en-GB" dirty="0" err="1"/>
              <a:t>alle</a:t>
            </a:r>
            <a:r>
              <a:rPr lang="en-GB" dirty="0"/>
              <a:t> HTML-</a:t>
            </a:r>
            <a:r>
              <a:rPr lang="en-GB" dirty="0" err="1"/>
              <a:t>elementer</a:t>
            </a:r>
            <a:r>
              <a:rPr lang="en-GB" dirty="0"/>
              <a:t>, </a:t>
            </a:r>
            <a:r>
              <a:rPr lang="en-GB" dirty="0" err="1"/>
              <a:t>som</a:t>
            </a:r>
            <a:r>
              <a:rPr lang="en-GB" dirty="0"/>
              <a:t> har </a:t>
            </a:r>
            <a:r>
              <a:rPr lang="en-GB" dirty="0" err="1"/>
              <a:t>klassen</a:t>
            </a:r>
            <a:r>
              <a:rPr lang="en-GB" dirty="0"/>
              <a:t> “quote”</a:t>
            </a:r>
          </a:p>
          <a:p>
            <a:pPr lvl="1"/>
            <a:r>
              <a:rPr lang="en-GB" dirty="0" err="1"/>
              <a:t>Alle</a:t>
            </a:r>
            <a:r>
              <a:rPr lang="en-GB" dirty="0"/>
              <a:t> </a:t>
            </a:r>
            <a:r>
              <a:rPr lang="en-GB" dirty="0" err="1"/>
              <a:t>elementer</a:t>
            </a:r>
            <a:r>
              <a:rPr lang="en-GB" dirty="0"/>
              <a:t> </a:t>
            </a:r>
            <a:r>
              <a:rPr lang="en-GB" dirty="0" err="1"/>
              <a:t>lægges</a:t>
            </a:r>
            <a:r>
              <a:rPr lang="en-GB" dirty="0"/>
              <a:t> </a:t>
            </a:r>
            <a:r>
              <a:rPr lang="en-GB" dirty="0" err="1"/>
              <a:t>i</a:t>
            </a:r>
            <a:r>
              <a:rPr lang="en-GB" dirty="0"/>
              <a:t> </a:t>
            </a:r>
            <a:r>
              <a:rPr lang="en-GB" dirty="0" err="1"/>
              <a:t>en</a:t>
            </a:r>
            <a:r>
              <a:rPr lang="en-GB" dirty="0"/>
              <a:t> </a:t>
            </a:r>
            <a:r>
              <a:rPr lang="en-GB" dirty="0" err="1"/>
              <a:t>NodeList</a:t>
            </a:r>
            <a:r>
              <a:rPr lang="en-GB" dirty="0"/>
              <a:t>, og de </a:t>
            </a:r>
            <a:r>
              <a:rPr lang="en-GB" dirty="0" err="1"/>
              <a:t>forskellige</a:t>
            </a:r>
            <a:r>
              <a:rPr lang="en-GB" dirty="0"/>
              <a:t> </a:t>
            </a:r>
            <a:r>
              <a:rPr lang="en-GB" dirty="0" err="1"/>
              <a:t>elementer</a:t>
            </a:r>
            <a:r>
              <a:rPr lang="en-GB" dirty="0"/>
              <a:t> </a:t>
            </a:r>
            <a:r>
              <a:rPr lang="en-GB" dirty="0" err="1"/>
              <a:t>kan</a:t>
            </a:r>
            <a:r>
              <a:rPr lang="en-GB" dirty="0"/>
              <a:t> </a:t>
            </a:r>
            <a:r>
              <a:rPr lang="en-GB" dirty="0" err="1"/>
              <a:t>tilgås</a:t>
            </a:r>
            <a:r>
              <a:rPr lang="en-GB" dirty="0"/>
              <a:t> </a:t>
            </a:r>
            <a:r>
              <a:rPr lang="en-GB" dirty="0" err="1"/>
              <a:t>på</a:t>
            </a:r>
            <a:r>
              <a:rPr lang="en-GB" dirty="0"/>
              <a:t> same </a:t>
            </a:r>
            <a:r>
              <a:rPr lang="en-GB" dirty="0" err="1"/>
              <a:t>måde</a:t>
            </a:r>
            <a:r>
              <a:rPr lang="en-GB" dirty="0"/>
              <a:t> </a:t>
            </a:r>
            <a:r>
              <a:rPr lang="en-GB" dirty="0" err="1"/>
              <a:t>som</a:t>
            </a:r>
            <a:r>
              <a:rPr lang="en-GB" dirty="0"/>
              <a:t> et array (</a:t>
            </a:r>
            <a:r>
              <a:rPr lang="en-GB" dirty="0" err="1"/>
              <a:t>fx</a:t>
            </a:r>
            <a:r>
              <a:rPr lang="en-GB" dirty="0"/>
              <a:t> </a:t>
            </a:r>
            <a:r>
              <a:rPr lang="en-GB" dirty="0" err="1"/>
              <a:t>allImages</a:t>
            </a:r>
            <a:r>
              <a:rPr lang="en-GB" dirty="0"/>
              <a:t>[2])</a:t>
            </a:r>
          </a:p>
        </p:txBody>
      </p:sp>
    </p:spTree>
    <p:extLst>
      <p:ext uri="{BB962C8B-B14F-4D97-AF65-F5344CB8AC3E}">
        <p14:creationId xmlns:p14="http://schemas.microsoft.com/office/powerpoint/2010/main" val="1935990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a:t>Hente DOM elementer</a:t>
            </a:r>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noAutofit/>
          </a:bodyPr>
          <a:lstStyle/>
          <a:p>
            <a:r>
              <a:rPr lang="da-DK" sz="1800" dirty="0"/>
              <a:t>Eksempel på et hentet DOM-element:</a:t>
            </a:r>
            <a:br>
              <a:rPr lang="da-DK" sz="1800" dirty="0"/>
            </a:br>
            <a:r>
              <a:rPr lang="da-DK" sz="1400" dirty="0">
                <a:latin typeface="Courier New" panose="02070309020205020404" pitchFamily="49" charset="0"/>
                <a:cs typeface="Courier New" panose="02070309020205020404" pitchFamily="49" charset="0"/>
              </a:rPr>
              <a:t>let x = </a:t>
            </a:r>
            <a:r>
              <a:rPr lang="da-DK" sz="1400" dirty="0" err="1">
                <a:latin typeface="Courier New" panose="02070309020205020404" pitchFamily="49" charset="0"/>
                <a:cs typeface="Courier New" panose="02070309020205020404" pitchFamily="49" charset="0"/>
              </a:rPr>
              <a:t>document.querySelector</a:t>
            </a:r>
            <a:r>
              <a:rPr lang="da-DK" sz="1400" dirty="0">
                <a:latin typeface="Courier New" panose="02070309020205020404" pitchFamily="49" charset="0"/>
                <a:cs typeface="Courier New" panose="02070309020205020404" pitchFamily="49" charset="0"/>
              </a:rPr>
              <a:t>(”#sociallink”);</a:t>
            </a:r>
            <a:br>
              <a:rPr lang="da-DK" sz="1800" dirty="0"/>
            </a:br>
            <a:r>
              <a:rPr lang="da-DK" sz="1800" dirty="0"/>
              <a:t>Lægger elementet med </a:t>
            </a:r>
            <a:r>
              <a:rPr lang="da-DK" sz="1800" dirty="0" err="1"/>
              <a:t>ID’en</a:t>
            </a:r>
            <a:r>
              <a:rPr lang="da-DK" sz="1800" dirty="0"/>
              <a:t> ”sociallink” i variablen x, så du herefter kan arbejde på det element med variablen</a:t>
            </a:r>
          </a:p>
          <a:p>
            <a:pPr lvl="1"/>
            <a:r>
              <a:rPr lang="da-DK" sz="1800" dirty="0"/>
              <a:t>F.eks. vil </a:t>
            </a:r>
            <a:r>
              <a:rPr lang="da-DK" sz="1800" dirty="0" err="1"/>
              <a:t>x.innerHTML</a:t>
            </a:r>
            <a:r>
              <a:rPr lang="da-DK" sz="1800" dirty="0"/>
              <a:t> henvise til den tekst, der står imellem start- og sluttagget i elementet, som har </a:t>
            </a:r>
            <a:r>
              <a:rPr lang="da-DK" sz="1800" dirty="0" err="1"/>
              <a:t>ID’en</a:t>
            </a:r>
            <a:r>
              <a:rPr lang="da-DK" sz="1800" dirty="0"/>
              <a:t> ”sociallink”</a:t>
            </a:r>
          </a:p>
          <a:p>
            <a:pPr lvl="1"/>
            <a:r>
              <a:rPr lang="da-DK" sz="1800" dirty="0" err="1"/>
              <a:t>x.outerHTML</a:t>
            </a:r>
            <a:r>
              <a:rPr lang="da-DK" sz="1800" dirty="0"/>
              <a:t> henviser til de tags, som er udenom elementet</a:t>
            </a:r>
          </a:p>
          <a:p>
            <a:pPr lvl="1"/>
            <a:r>
              <a:rPr lang="da-DK" sz="1800" dirty="0" err="1"/>
              <a:t>x.attributes</a:t>
            </a:r>
            <a:r>
              <a:rPr lang="da-DK" sz="1800" dirty="0"/>
              <a:t> returnerer en liste over alle de attributter, som elementet har. Man kan henvise til attributterne med index-tal som i arrays:</a:t>
            </a:r>
          </a:p>
          <a:p>
            <a:pPr lvl="2"/>
            <a:r>
              <a:rPr lang="da-DK" sz="1800" dirty="0" err="1"/>
              <a:t>x.attributes</a:t>
            </a:r>
            <a:r>
              <a:rPr lang="da-DK" sz="1800" dirty="0"/>
              <a:t>[0] er </a:t>
            </a:r>
            <a:r>
              <a:rPr lang="da-DK" sz="1800" dirty="0" err="1"/>
              <a:t>href</a:t>
            </a:r>
            <a:r>
              <a:rPr lang="da-DK" sz="1800" dirty="0"/>
              <a:t>-attributten og </a:t>
            </a:r>
            <a:r>
              <a:rPr lang="da-DK" sz="1800" dirty="0" err="1"/>
              <a:t>x.attributes</a:t>
            </a:r>
            <a:r>
              <a:rPr lang="da-DK" sz="1800" dirty="0"/>
              <a:t>[1] er id-attributten</a:t>
            </a:r>
          </a:p>
          <a:p>
            <a:r>
              <a:rPr lang="da-DK" sz="1800" dirty="0"/>
              <a:t>Læs mere om HTML-elementer og, hvilke properties og metoder, du kan bruge på dem her: </a:t>
            </a:r>
            <a:br>
              <a:rPr lang="da-DK" sz="1800" dirty="0"/>
            </a:br>
            <a:r>
              <a:rPr lang="da-DK" sz="1800" dirty="0">
                <a:hlinkClick r:id="rId2"/>
              </a:rPr>
              <a:t>https://developer.mozilla.org/en-US/docs/Web/API/Element</a:t>
            </a:r>
            <a:r>
              <a:rPr lang="da-DK" sz="1800" dirty="0"/>
              <a:t> </a:t>
            </a:r>
          </a:p>
          <a:p>
            <a:endParaRPr lang="da-DK" sz="1800" dirty="0"/>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9" name="Pladsholder til billede 5">
            <a:extLst>
              <a:ext uri="{FF2B5EF4-FFF2-40B4-BE49-F238E27FC236}">
                <a16:creationId xmlns:a16="http://schemas.microsoft.com/office/drawing/2014/main" id="{F6A1148C-A2AC-4CFD-B627-55761D22EA4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8" b="318"/>
          <a:stretch>
            <a:fillRect/>
          </a:stretch>
        </p:blipFill>
        <p:spPr>
          <a:xfrm>
            <a:off x="7493000" y="1238250"/>
            <a:ext cx="3860800" cy="5427663"/>
          </a:xfrm>
        </p:spPr>
      </p:pic>
    </p:spTree>
    <p:extLst>
      <p:ext uri="{BB962C8B-B14F-4D97-AF65-F5344CB8AC3E}">
        <p14:creationId xmlns:p14="http://schemas.microsoft.com/office/powerpoint/2010/main" val="273690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DCAD7-3A75-4180-BE2B-3B9AAF6D22B7}"/>
              </a:ext>
            </a:extLst>
          </p:cNvPr>
          <p:cNvSpPr>
            <a:spLocks noGrp="1"/>
          </p:cNvSpPr>
          <p:nvPr>
            <p:ph type="title"/>
          </p:nvPr>
        </p:nvSpPr>
        <p:spPr/>
        <p:txBody>
          <a:bodyPr/>
          <a:lstStyle/>
          <a:p>
            <a:r>
              <a:rPr lang="da-DK" dirty="0"/>
              <a:t>Hente DOM elementer</a:t>
            </a:r>
          </a:p>
        </p:txBody>
      </p:sp>
      <p:sp>
        <p:nvSpPr>
          <p:cNvPr id="3" name="Pladsholder til indhold 2">
            <a:extLst>
              <a:ext uri="{FF2B5EF4-FFF2-40B4-BE49-F238E27FC236}">
                <a16:creationId xmlns:a16="http://schemas.microsoft.com/office/drawing/2014/main" id="{ECCD30A8-671A-4FBF-AA80-6F4287B13B35}"/>
              </a:ext>
            </a:extLst>
          </p:cNvPr>
          <p:cNvSpPr>
            <a:spLocks noGrp="1"/>
          </p:cNvSpPr>
          <p:nvPr>
            <p:ph sz="half" idx="1"/>
          </p:nvPr>
        </p:nvSpPr>
        <p:spPr/>
        <p:txBody>
          <a:bodyPr/>
          <a:lstStyle/>
          <a:p>
            <a:r>
              <a:rPr lang="da-DK" dirty="0"/>
              <a:t>Med </a:t>
            </a:r>
            <a:r>
              <a:rPr lang="da-DK" dirty="0" err="1"/>
              <a:t>querySelector</a:t>
            </a:r>
            <a:r>
              <a:rPr lang="da-DK" dirty="0"/>
              <a:t> henter du det første HTML-element, som bruger en bestemt CSS-</a:t>
            </a:r>
            <a:r>
              <a:rPr lang="da-DK" dirty="0" err="1"/>
              <a:t>selector</a:t>
            </a:r>
            <a:br>
              <a:rPr lang="da-DK" dirty="0"/>
            </a:br>
            <a:br>
              <a:rPr lang="da-DK" dirty="0"/>
            </a:br>
            <a:r>
              <a:rPr lang="da-DK" sz="1800" dirty="0">
                <a:latin typeface="Courier New" panose="02070309020205020404" pitchFamily="49" charset="0"/>
                <a:cs typeface="Courier New" panose="02070309020205020404" pitchFamily="49" charset="0"/>
              </a:rPr>
              <a:t>let x = </a:t>
            </a:r>
            <a:r>
              <a:rPr lang="da-DK" sz="1800" dirty="0" err="1">
                <a:latin typeface="Courier New" panose="02070309020205020404" pitchFamily="49" charset="0"/>
                <a:cs typeface="Courier New" panose="02070309020205020404" pitchFamily="49" charset="0"/>
              </a:rPr>
              <a:t>document.querySelector</a:t>
            </a:r>
            <a:r>
              <a:rPr lang="da-DK" sz="1800" dirty="0">
                <a:latin typeface="Courier New" panose="02070309020205020404" pitchFamily="49" charset="0"/>
                <a:cs typeface="Courier New" panose="02070309020205020404" pitchFamily="49" charset="0"/>
              </a:rPr>
              <a:t>(”p”);</a:t>
            </a:r>
            <a:br>
              <a:rPr lang="da-DK" dirty="0"/>
            </a:br>
            <a:br>
              <a:rPr lang="da-DK" dirty="0"/>
            </a:br>
            <a:r>
              <a:rPr lang="da-DK" dirty="0"/>
              <a:t>henter det første p-element i dit HTML-dokument</a:t>
            </a:r>
            <a:br>
              <a:rPr lang="da-DK" dirty="0"/>
            </a:br>
            <a:endParaRPr lang="da-DK" dirty="0"/>
          </a:p>
          <a:p>
            <a:r>
              <a:rPr lang="da-DK" dirty="0"/>
              <a:t>Du kan også hente første element inden i et </a:t>
            </a:r>
            <a:br>
              <a:rPr lang="da-DK" dirty="0"/>
            </a:br>
            <a:r>
              <a:rPr lang="da-DK" dirty="0"/>
              <a:t>andet element:</a:t>
            </a:r>
            <a:br>
              <a:rPr lang="da-DK" dirty="0"/>
            </a:br>
            <a:br>
              <a:rPr lang="da-DK" dirty="0"/>
            </a:br>
            <a:r>
              <a:rPr lang="da-DK" sz="1800" dirty="0">
                <a:latin typeface="Courier New" panose="02070309020205020404" pitchFamily="49" charset="0"/>
                <a:cs typeface="Courier New" panose="02070309020205020404" pitchFamily="49" charset="0"/>
              </a:rPr>
              <a:t>let x = </a:t>
            </a:r>
            <a:r>
              <a:rPr lang="da-DK" sz="1800" dirty="0" err="1">
                <a:latin typeface="Courier New" panose="02070309020205020404" pitchFamily="49" charset="0"/>
                <a:cs typeface="Courier New" panose="02070309020205020404" pitchFamily="49" charset="0"/>
              </a:rPr>
              <a:t>document.querySelector</a:t>
            </a:r>
            <a:r>
              <a:rPr lang="da-DK" sz="1800" dirty="0">
                <a:latin typeface="Courier New" panose="02070309020205020404" pitchFamily="49" charset="0"/>
                <a:cs typeface="Courier New" panose="02070309020205020404" pitchFamily="49" charset="0"/>
              </a:rPr>
              <a:t>(”</a:t>
            </a:r>
            <a:r>
              <a:rPr lang="da-DK" sz="1800" dirty="0" err="1">
                <a:latin typeface="Courier New" panose="02070309020205020404" pitchFamily="49" charset="0"/>
                <a:cs typeface="Courier New" panose="02070309020205020404" pitchFamily="49" charset="0"/>
              </a:rPr>
              <a:t>main</a:t>
            </a:r>
            <a:r>
              <a:rPr lang="da-DK" sz="1800" dirty="0">
                <a:latin typeface="Courier New" panose="02070309020205020404" pitchFamily="49" charset="0"/>
                <a:cs typeface="Courier New" panose="02070309020205020404" pitchFamily="49" charset="0"/>
              </a:rPr>
              <a:t>”);</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let y = </a:t>
            </a:r>
            <a:r>
              <a:rPr lang="da-DK" sz="1800" dirty="0" err="1">
                <a:latin typeface="Courier New" panose="02070309020205020404" pitchFamily="49" charset="0"/>
                <a:cs typeface="Courier New" panose="02070309020205020404" pitchFamily="49" charset="0"/>
              </a:rPr>
              <a:t>x.querySelector</a:t>
            </a:r>
            <a:r>
              <a:rPr lang="da-DK" sz="1800" dirty="0">
                <a:latin typeface="Courier New" panose="02070309020205020404" pitchFamily="49" charset="0"/>
                <a:cs typeface="Courier New" panose="02070309020205020404" pitchFamily="49" charset="0"/>
              </a:rPr>
              <a:t>(”h3”);</a:t>
            </a:r>
            <a:endParaRPr lang="da-DK" sz="2000" dirty="0">
              <a:latin typeface="Courier New" panose="02070309020205020404" pitchFamily="49" charset="0"/>
              <a:cs typeface="Courier New" panose="02070309020205020404" pitchFamily="49" charset="0"/>
            </a:endParaRPr>
          </a:p>
        </p:txBody>
      </p:sp>
      <p:sp>
        <p:nvSpPr>
          <p:cNvPr id="6" name="Pladsholder til tekst 5">
            <a:extLst>
              <a:ext uri="{FF2B5EF4-FFF2-40B4-BE49-F238E27FC236}">
                <a16:creationId xmlns:a16="http://schemas.microsoft.com/office/drawing/2014/main" id="{ED1F2D1F-E075-4DAD-A826-FB16496555D6}"/>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D8E81DAB-BC4C-4B37-A866-A132D6DE3F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34" b="334"/>
          <a:stretch>
            <a:fillRect/>
          </a:stretch>
        </p:blipFill>
        <p:spPr>
          <a:xfrm>
            <a:off x="7493000" y="1238250"/>
            <a:ext cx="3860800" cy="5427663"/>
          </a:xfrm>
        </p:spPr>
      </p:pic>
      <p:cxnSp>
        <p:nvCxnSpPr>
          <p:cNvPr id="11" name="Lige pilforbindelse 10">
            <a:extLst>
              <a:ext uri="{FF2B5EF4-FFF2-40B4-BE49-F238E27FC236}">
                <a16:creationId xmlns:a16="http://schemas.microsoft.com/office/drawing/2014/main" id="{72C583B5-7706-4608-9548-4EC6928F36DB}"/>
              </a:ext>
            </a:extLst>
          </p:cNvPr>
          <p:cNvCxnSpPr>
            <a:cxnSpLocks/>
          </p:cNvCxnSpPr>
          <p:nvPr/>
        </p:nvCxnSpPr>
        <p:spPr>
          <a:xfrm flipV="1">
            <a:off x="6492240" y="3575304"/>
            <a:ext cx="1983380" cy="142646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9" name="Lige pilforbindelse 8">
            <a:extLst>
              <a:ext uri="{FF2B5EF4-FFF2-40B4-BE49-F238E27FC236}">
                <a16:creationId xmlns:a16="http://schemas.microsoft.com/office/drawing/2014/main" id="{55754058-A2E3-441F-A73F-1E27A46E1901}"/>
              </a:ext>
            </a:extLst>
          </p:cNvPr>
          <p:cNvCxnSpPr>
            <a:cxnSpLocks/>
          </p:cNvCxnSpPr>
          <p:nvPr/>
        </p:nvCxnSpPr>
        <p:spPr>
          <a:xfrm flipV="1">
            <a:off x="6096000" y="3090672"/>
            <a:ext cx="1950720" cy="141732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2220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8A718-72E3-4756-8BA9-768FD20EC374}"/>
              </a:ext>
            </a:extLst>
          </p:cNvPr>
          <p:cNvSpPr>
            <a:spLocks noGrp="1"/>
          </p:cNvSpPr>
          <p:nvPr>
            <p:ph type="title"/>
          </p:nvPr>
        </p:nvSpPr>
        <p:spPr/>
        <p:txBody>
          <a:bodyPr/>
          <a:lstStyle/>
          <a:p>
            <a:r>
              <a:rPr lang="da-DK" dirty="0"/>
              <a:t>Hente DOM elementer</a:t>
            </a:r>
          </a:p>
        </p:txBody>
      </p:sp>
      <p:sp>
        <p:nvSpPr>
          <p:cNvPr id="3" name="Pladsholder til indhold 2">
            <a:extLst>
              <a:ext uri="{FF2B5EF4-FFF2-40B4-BE49-F238E27FC236}">
                <a16:creationId xmlns:a16="http://schemas.microsoft.com/office/drawing/2014/main" id="{BDED9041-FE12-43F0-94D9-392ED11A1F28}"/>
              </a:ext>
            </a:extLst>
          </p:cNvPr>
          <p:cNvSpPr>
            <a:spLocks noGrp="1"/>
          </p:cNvSpPr>
          <p:nvPr>
            <p:ph sz="half" idx="1"/>
          </p:nvPr>
        </p:nvSpPr>
        <p:spPr/>
        <p:txBody>
          <a:bodyPr>
            <a:noAutofit/>
          </a:bodyPr>
          <a:lstStyle/>
          <a:p>
            <a:r>
              <a:rPr lang="da-DK" sz="2000" dirty="0"/>
              <a:t>Du kan hente alle elementer med en bestemt </a:t>
            </a:r>
            <a:r>
              <a:rPr lang="da-DK" sz="2000" dirty="0" err="1"/>
              <a:t>selector</a:t>
            </a:r>
            <a:r>
              <a:rPr lang="da-DK" sz="2000" dirty="0"/>
              <a:t> ved at bruge </a:t>
            </a:r>
            <a:r>
              <a:rPr lang="da-DK" sz="2000" dirty="0" err="1"/>
              <a:t>querySelectorAll</a:t>
            </a:r>
            <a:r>
              <a:rPr lang="da-DK" sz="2000" dirty="0"/>
              <a:t>(”h3”)</a:t>
            </a:r>
          </a:p>
          <a:p>
            <a:pPr lvl="1"/>
            <a:r>
              <a:rPr lang="da-DK" sz="2000" dirty="0"/>
              <a:t>Dette vil give dig en liste over alle H3-elementer</a:t>
            </a:r>
          </a:p>
          <a:p>
            <a:pPr lvl="1"/>
            <a:r>
              <a:rPr lang="da-DK" sz="2000" dirty="0"/>
              <a:t>Dine elementer lægges i en </a:t>
            </a:r>
            <a:r>
              <a:rPr lang="da-DK" sz="2000" dirty="0" err="1"/>
              <a:t>NodeList</a:t>
            </a:r>
            <a:r>
              <a:rPr lang="da-DK" sz="2000" dirty="0"/>
              <a:t>, og du kan henvise til hvert enkelt element ved at bruge et </a:t>
            </a:r>
            <a:r>
              <a:rPr lang="da-DK" sz="2000" dirty="0" err="1"/>
              <a:t>index</a:t>
            </a:r>
            <a:r>
              <a:rPr lang="da-DK" sz="2000" dirty="0"/>
              <a:t> på samme måde som i arrays:</a:t>
            </a:r>
            <a:br>
              <a:rPr lang="da-DK" sz="2000" dirty="0"/>
            </a:br>
            <a:r>
              <a:rPr lang="da-DK" sz="1600" dirty="0">
                <a:latin typeface="Courier New" panose="02070309020205020404" pitchFamily="49" charset="0"/>
                <a:cs typeface="Courier New" panose="02070309020205020404" pitchFamily="49" charset="0"/>
              </a:rPr>
              <a:t>let x = </a:t>
            </a:r>
            <a:r>
              <a:rPr lang="da-DK" sz="1600" dirty="0" err="1">
                <a:latin typeface="Courier New" panose="02070309020205020404" pitchFamily="49" charset="0"/>
                <a:cs typeface="Courier New" panose="02070309020205020404" pitchFamily="49" charset="0"/>
              </a:rPr>
              <a:t>document.querySelectorAll</a:t>
            </a:r>
            <a:r>
              <a:rPr lang="da-DK" sz="1600" dirty="0">
                <a:latin typeface="Courier New" panose="02070309020205020404" pitchFamily="49" charset="0"/>
                <a:cs typeface="Courier New" panose="02070309020205020404" pitchFamily="49" charset="0"/>
              </a:rPr>
              <a:t>(”h3”);</a:t>
            </a:r>
            <a:br>
              <a:rPr lang="da-DK" sz="1600" dirty="0">
                <a:latin typeface="Courier New" panose="02070309020205020404" pitchFamily="49" charset="0"/>
                <a:cs typeface="Courier New" panose="02070309020205020404" pitchFamily="49" charset="0"/>
              </a:rPr>
            </a:br>
            <a:br>
              <a:rPr lang="da-DK" sz="20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for(i = 0; i &lt; </a:t>
            </a:r>
            <a:r>
              <a:rPr lang="da-DK" sz="1600" dirty="0" err="1">
                <a:latin typeface="Courier New" panose="02070309020205020404" pitchFamily="49" charset="0"/>
                <a:cs typeface="Courier New" panose="02070309020205020404" pitchFamily="49" charset="0"/>
              </a:rPr>
              <a:t>x.length</a:t>
            </a:r>
            <a:r>
              <a:rPr lang="da-DK" sz="1600" dirty="0">
                <a:latin typeface="Courier New" panose="02070309020205020404" pitchFamily="49" charset="0"/>
                <a:cs typeface="Courier New" panose="02070309020205020404" pitchFamily="49" charset="0"/>
              </a:rPr>
              <a:t>; i++)</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console.log(x[i].</a:t>
            </a:r>
            <a:r>
              <a:rPr lang="da-DK" sz="1600" dirty="0" err="1">
                <a:latin typeface="Courier New" panose="02070309020205020404" pitchFamily="49" charset="0"/>
                <a:cs typeface="Courier New" panose="02070309020205020404" pitchFamily="49" charset="0"/>
              </a:rPr>
              <a:t>innerHTML</a:t>
            </a: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p>
          <a:p>
            <a:pPr lvl="1"/>
            <a:r>
              <a:rPr lang="da-DK" sz="2000" dirty="0">
                <a:cs typeface="Courier New" panose="02070309020205020404" pitchFamily="49" charset="0"/>
              </a:rPr>
              <a:t>Når du vil udskrive en node og alle dens properties, skal du bruge </a:t>
            </a:r>
            <a:r>
              <a:rPr lang="da-DK" sz="2000" dirty="0" err="1">
                <a:cs typeface="Courier New" panose="02070309020205020404" pitchFamily="49" charset="0"/>
              </a:rPr>
              <a:t>console.dir</a:t>
            </a:r>
            <a:r>
              <a:rPr lang="da-DK" sz="2000" dirty="0">
                <a:cs typeface="Courier New" panose="02070309020205020404" pitchFamily="49" charset="0"/>
              </a:rPr>
              <a:t> (selvom console.log også virker i Firefox)</a:t>
            </a:r>
          </a:p>
          <a:p>
            <a:pPr lvl="1"/>
            <a:r>
              <a:rPr lang="da-DK" sz="2000" dirty="0">
                <a:cs typeface="Courier New" panose="02070309020205020404" pitchFamily="49" charset="0"/>
              </a:rPr>
              <a:t>Læs mere om </a:t>
            </a:r>
            <a:r>
              <a:rPr lang="da-DK" sz="2000" dirty="0" err="1">
                <a:cs typeface="Courier New" panose="02070309020205020404" pitchFamily="49" charset="0"/>
              </a:rPr>
              <a:t>NodeList</a:t>
            </a:r>
            <a:r>
              <a:rPr lang="da-DK" sz="2000" dirty="0">
                <a:cs typeface="Courier New" panose="02070309020205020404" pitchFamily="49" charset="0"/>
              </a:rPr>
              <a:t> properties og </a:t>
            </a:r>
            <a:r>
              <a:rPr lang="da-DK" sz="2000" dirty="0" err="1">
                <a:cs typeface="Courier New" panose="02070309020205020404" pitchFamily="49" charset="0"/>
              </a:rPr>
              <a:t>methods</a:t>
            </a:r>
            <a:r>
              <a:rPr lang="da-DK" sz="2000" dirty="0">
                <a:cs typeface="Courier New" panose="02070309020205020404" pitchFamily="49" charset="0"/>
              </a:rPr>
              <a:t>:</a:t>
            </a:r>
            <a:br>
              <a:rPr lang="da-DK" sz="2000" dirty="0">
                <a:cs typeface="Courier New" panose="02070309020205020404" pitchFamily="49" charset="0"/>
              </a:rPr>
            </a:br>
            <a:r>
              <a:rPr lang="da-DK" sz="2000" dirty="0">
                <a:cs typeface="Courier New" panose="02070309020205020404" pitchFamily="49" charset="0"/>
                <a:hlinkClick r:id="rId2"/>
              </a:rPr>
              <a:t>https://developer.mozilla.org/en-US/docs/Web/API/NodeList</a:t>
            </a:r>
            <a:r>
              <a:rPr lang="da-DK" sz="2000" dirty="0">
                <a:cs typeface="Courier New" panose="02070309020205020404" pitchFamily="49" charset="0"/>
              </a:rPr>
              <a:t> </a:t>
            </a:r>
            <a:endParaRPr lang="da-DK" sz="2000" dirty="0"/>
          </a:p>
          <a:p>
            <a:endParaRPr lang="da-DK" sz="2000" dirty="0"/>
          </a:p>
        </p:txBody>
      </p:sp>
      <p:sp>
        <p:nvSpPr>
          <p:cNvPr id="6" name="Pladsholder til tekst 5">
            <a:extLst>
              <a:ext uri="{FF2B5EF4-FFF2-40B4-BE49-F238E27FC236}">
                <a16:creationId xmlns:a16="http://schemas.microsoft.com/office/drawing/2014/main" id="{926CB5B2-2A52-429F-B5F5-87B817B025D9}"/>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27368C41-7BC3-45D0-BC82-17EDD9A83F8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94" b="294"/>
          <a:stretch>
            <a:fillRect/>
          </a:stretch>
        </p:blipFill>
        <p:spPr>
          <a:xfrm>
            <a:off x="7493000" y="1238250"/>
            <a:ext cx="3860800" cy="5427663"/>
          </a:xfrm>
        </p:spPr>
      </p:pic>
    </p:spTree>
    <p:extLst>
      <p:ext uri="{BB962C8B-B14F-4D97-AF65-F5344CB8AC3E}">
        <p14:creationId xmlns:p14="http://schemas.microsoft.com/office/powerpoint/2010/main" val="3175293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8357A-AF29-414D-9532-7762AAA3BEF7}"/>
              </a:ext>
            </a:extLst>
          </p:cNvPr>
          <p:cNvSpPr>
            <a:spLocks noGrp="1"/>
          </p:cNvSpPr>
          <p:nvPr>
            <p:ph type="title"/>
          </p:nvPr>
        </p:nvSpPr>
        <p:spPr/>
        <p:txBody>
          <a:bodyPr>
            <a:noAutofit/>
          </a:bodyPr>
          <a:lstStyle/>
          <a:p>
            <a:r>
              <a:rPr lang="da-DK" sz="3200" dirty="0"/>
              <a:t>Indsætte tekst i HTML element</a:t>
            </a:r>
          </a:p>
        </p:txBody>
      </p:sp>
      <p:sp>
        <p:nvSpPr>
          <p:cNvPr id="3" name="Pladsholder til indhold 2">
            <a:extLst>
              <a:ext uri="{FF2B5EF4-FFF2-40B4-BE49-F238E27FC236}">
                <a16:creationId xmlns:a16="http://schemas.microsoft.com/office/drawing/2014/main" id="{09DFA7D1-6E4D-4D73-AA14-2CA75EEFF7ED}"/>
              </a:ext>
            </a:extLst>
          </p:cNvPr>
          <p:cNvSpPr>
            <a:spLocks noGrp="1"/>
          </p:cNvSpPr>
          <p:nvPr>
            <p:ph sz="half" idx="1"/>
          </p:nvPr>
        </p:nvSpPr>
        <p:spPr/>
        <p:txBody>
          <a:bodyPr>
            <a:noAutofit/>
          </a:bodyPr>
          <a:lstStyle/>
          <a:p>
            <a:pPr>
              <a:spcBef>
                <a:spcPts val="0"/>
              </a:spcBef>
            </a:pPr>
            <a:r>
              <a:rPr lang="da-DK" sz="2000" dirty="0"/>
              <a:t>.</a:t>
            </a:r>
            <a:r>
              <a:rPr lang="da-DK" sz="2000" dirty="0" err="1"/>
              <a:t>innerHTML</a:t>
            </a:r>
            <a:r>
              <a:rPr lang="da-DK" sz="2000" dirty="0"/>
              <a:t> indeholder den tekst, der vises på din hjemmeside mellem start og slut tagget</a:t>
            </a:r>
          </a:p>
          <a:p>
            <a:pPr lvl="1">
              <a:spcBef>
                <a:spcPts val="0"/>
              </a:spcBef>
            </a:pPr>
            <a:r>
              <a:rPr lang="da-DK" sz="2000" dirty="0"/>
              <a:t>Denne kan anvendes på DOM-elementer, som allerede eksisterer</a:t>
            </a:r>
          </a:p>
          <a:p>
            <a:pPr lvl="1">
              <a:spcBef>
                <a:spcPts val="0"/>
              </a:spcBef>
            </a:pPr>
            <a:r>
              <a:rPr lang="da-DK" sz="2000" dirty="0"/>
              <a:t>Alle dine DOM-elementer har en .</a:t>
            </a:r>
            <a:r>
              <a:rPr lang="da-DK" sz="2000" dirty="0" err="1"/>
              <a:t>innerHTML</a:t>
            </a:r>
            <a:r>
              <a:rPr lang="da-DK" sz="2000" dirty="0"/>
              <a:t> </a:t>
            </a:r>
            <a:r>
              <a:rPr lang="da-DK" sz="2000" dirty="0" err="1"/>
              <a:t>property</a:t>
            </a:r>
            <a:endParaRPr lang="da-DK" sz="2000" dirty="0"/>
          </a:p>
          <a:p>
            <a:pPr lvl="1">
              <a:spcBef>
                <a:spcPts val="0"/>
              </a:spcBef>
            </a:pPr>
            <a:r>
              <a:rPr lang="da-DK" sz="2000" dirty="0"/>
              <a:t>&lt;h1&gt;</a:t>
            </a:r>
            <a:r>
              <a:rPr lang="da-DK" sz="2000" dirty="0" err="1"/>
              <a:t>Hello</a:t>
            </a:r>
            <a:r>
              <a:rPr lang="da-DK" sz="2000" dirty="0"/>
              <a:t> World&lt;/h1&gt; her er ”</a:t>
            </a:r>
            <a:r>
              <a:rPr lang="da-DK" sz="2000" dirty="0" err="1"/>
              <a:t>Hello</a:t>
            </a:r>
            <a:r>
              <a:rPr lang="da-DK" sz="2000" dirty="0"/>
              <a:t> World” .</a:t>
            </a:r>
            <a:r>
              <a:rPr lang="da-DK" sz="2000" dirty="0" err="1"/>
              <a:t>innerHTML</a:t>
            </a:r>
            <a:r>
              <a:rPr lang="da-DK" sz="2000" dirty="0"/>
              <a:t> </a:t>
            </a:r>
            <a:r>
              <a:rPr lang="da-DK" sz="2000" dirty="0" err="1"/>
              <a:t>property</a:t>
            </a:r>
            <a:r>
              <a:rPr lang="da-DK" sz="2000" dirty="0"/>
              <a:t> på dette h1-element og det kan ændres ved at sætte .</a:t>
            </a:r>
            <a:r>
              <a:rPr lang="da-DK" sz="2000" dirty="0" err="1"/>
              <a:t>innerHTML</a:t>
            </a:r>
            <a:r>
              <a:rPr lang="da-DK" sz="2000" dirty="0"/>
              <a:t> til noget andet</a:t>
            </a:r>
            <a:br>
              <a:rPr lang="da-DK" sz="2000" dirty="0"/>
            </a:br>
            <a:br>
              <a:rPr lang="da-DK" sz="2000" dirty="0"/>
            </a:br>
            <a:r>
              <a:rPr lang="da-DK" sz="1500" dirty="0">
                <a:latin typeface="Courier New" panose="02070309020205020404" pitchFamily="49" charset="0"/>
                <a:cs typeface="Courier New" panose="02070309020205020404" pitchFamily="49" charset="0"/>
              </a:rPr>
              <a:t>var element = </a:t>
            </a:r>
            <a:r>
              <a:rPr lang="da-DK" sz="1500" dirty="0" err="1">
                <a:latin typeface="Courier New" panose="02070309020205020404" pitchFamily="49" charset="0"/>
                <a:cs typeface="Courier New" panose="02070309020205020404" pitchFamily="49" charset="0"/>
              </a:rPr>
              <a:t>document.querySelector</a:t>
            </a:r>
            <a:r>
              <a:rPr lang="da-DK" sz="1500" dirty="0">
                <a:latin typeface="Courier New" panose="02070309020205020404" pitchFamily="49" charset="0"/>
                <a:cs typeface="Courier New" panose="02070309020205020404" pitchFamily="49" charset="0"/>
              </a:rPr>
              <a:t>(‘h1’);</a:t>
            </a:r>
            <a:br>
              <a:rPr lang="da-DK" sz="1500" dirty="0">
                <a:latin typeface="Courier New" panose="02070309020205020404" pitchFamily="49" charset="0"/>
                <a:cs typeface="Courier New" panose="02070309020205020404" pitchFamily="49" charset="0"/>
              </a:rPr>
            </a:br>
            <a:r>
              <a:rPr lang="da-DK" sz="1500" dirty="0" err="1">
                <a:latin typeface="Courier New" panose="02070309020205020404" pitchFamily="49" charset="0"/>
                <a:cs typeface="Courier New" panose="02070309020205020404" pitchFamily="49" charset="0"/>
              </a:rPr>
              <a:t>element.innerHTML</a:t>
            </a:r>
            <a:r>
              <a:rPr lang="da-DK" sz="1500" dirty="0">
                <a:latin typeface="Courier New" panose="02070309020205020404" pitchFamily="49" charset="0"/>
                <a:cs typeface="Courier New" panose="02070309020205020404" pitchFamily="49" charset="0"/>
              </a:rPr>
              <a:t> = ”A new </a:t>
            </a:r>
            <a:r>
              <a:rPr lang="da-DK" sz="1500" dirty="0" err="1">
                <a:latin typeface="Courier New" panose="02070309020205020404" pitchFamily="49" charset="0"/>
                <a:cs typeface="Courier New" panose="02070309020205020404" pitchFamily="49" charset="0"/>
              </a:rPr>
              <a:t>heading</a:t>
            </a:r>
            <a:r>
              <a:rPr lang="da-DK" sz="1500" dirty="0">
                <a:latin typeface="Courier New" panose="02070309020205020404" pitchFamily="49" charset="0"/>
                <a:cs typeface="Courier New" panose="02070309020205020404" pitchFamily="49" charset="0"/>
              </a:rPr>
              <a:t> </a:t>
            </a:r>
            <a:r>
              <a:rPr lang="da-DK" sz="1500" dirty="0" err="1">
                <a:latin typeface="Courier New" panose="02070309020205020404" pitchFamily="49" charset="0"/>
                <a:cs typeface="Courier New" panose="02070309020205020404" pitchFamily="49" charset="0"/>
              </a:rPr>
              <a:t>text</a:t>
            </a:r>
            <a:r>
              <a:rPr lang="da-DK" sz="1500" dirty="0">
                <a:latin typeface="Courier New" panose="02070309020205020404" pitchFamily="49" charset="0"/>
                <a:cs typeface="Courier New" panose="02070309020205020404" pitchFamily="49" charset="0"/>
              </a:rPr>
              <a:t>”;</a:t>
            </a:r>
            <a:br>
              <a:rPr lang="da-DK" sz="1400" dirty="0">
                <a:latin typeface="Courier New" panose="02070309020205020404" pitchFamily="49" charset="0"/>
                <a:cs typeface="Courier New" panose="02070309020205020404" pitchFamily="49" charset="0"/>
              </a:rPr>
            </a:br>
            <a:br>
              <a:rPr lang="da-DK" sz="1400" dirty="0">
                <a:latin typeface="Courier New" panose="02070309020205020404" pitchFamily="49" charset="0"/>
                <a:cs typeface="Courier New" panose="02070309020205020404" pitchFamily="49" charset="0"/>
              </a:rPr>
            </a:br>
            <a:r>
              <a:rPr lang="da-DK" sz="2000" dirty="0">
                <a:cs typeface="Courier New" panose="02070309020205020404" pitchFamily="49" charset="0"/>
              </a:rPr>
              <a:t>…bliver til:</a:t>
            </a:r>
            <a:br>
              <a:rPr lang="da-DK" sz="1800" dirty="0">
                <a:cs typeface="Courier New" panose="02070309020205020404" pitchFamily="49" charset="0"/>
              </a:rPr>
            </a:br>
            <a:br>
              <a:rPr lang="da-DK" sz="1400" dirty="0">
                <a:latin typeface="Courier New" panose="02070309020205020404" pitchFamily="49" charset="0"/>
                <a:cs typeface="Courier New" panose="02070309020205020404" pitchFamily="49" charset="0"/>
              </a:rPr>
            </a:br>
            <a:r>
              <a:rPr lang="da-DK" sz="1500" dirty="0">
                <a:latin typeface="Courier New" panose="02070309020205020404" pitchFamily="49" charset="0"/>
                <a:cs typeface="Courier New" panose="02070309020205020404" pitchFamily="49" charset="0"/>
              </a:rPr>
              <a:t>&lt;h1&gt;A new </a:t>
            </a:r>
            <a:r>
              <a:rPr lang="da-DK" sz="1500" dirty="0" err="1">
                <a:latin typeface="Courier New" panose="02070309020205020404" pitchFamily="49" charset="0"/>
                <a:cs typeface="Courier New" panose="02070309020205020404" pitchFamily="49" charset="0"/>
              </a:rPr>
              <a:t>heading</a:t>
            </a:r>
            <a:r>
              <a:rPr lang="da-DK" sz="1500" dirty="0">
                <a:latin typeface="Courier New" panose="02070309020205020404" pitchFamily="49" charset="0"/>
                <a:cs typeface="Courier New" panose="02070309020205020404" pitchFamily="49" charset="0"/>
              </a:rPr>
              <a:t> </a:t>
            </a:r>
            <a:r>
              <a:rPr lang="da-DK" sz="1500" dirty="0" err="1">
                <a:latin typeface="Courier New" panose="02070309020205020404" pitchFamily="49" charset="0"/>
                <a:cs typeface="Courier New" panose="02070309020205020404" pitchFamily="49" charset="0"/>
              </a:rPr>
              <a:t>text</a:t>
            </a:r>
            <a:r>
              <a:rPr lang="da-DK" sz="1500" dirty="0">
                <a:latin typeface="Courier New" panose="02070309020205020404" pitchFamily="49" charset="0"/>
                <a:cs typeface="Courier New" panose="02070309020205020404" pitchFamily="49" charset="0"/>
              </a:rPr>
              <a:t>&lt;/h1&gt;</a:t>
            </a:r>
            <a:endParaRPr lang="da-DK" sz="1500" dirty="0"/>
          </a:p>
        </p:txBody>
      </p:sp>
      <p:sp>
        <p:nvSpPr>
          <p:cNvPr id="6" name="Pladsholder til tekst 5">
            <a:extLst>
              <a:ext uri="{FF2B5EF4-FFF2-40B4-BE49-F238E27FC236}">
                <a16:creationId xmlns:a16="http://schemas.microsoft.com/office/drawing/2014/main" id="{CFB7DD31-128F-4C14-B505-0AEB99D36895}"/>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E81B16FD-8870-426E-9429-89F96FA232F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1" b="301"/>
          <a:stretch>
            <a:fillRect/>
          </a:stretch>
        </p:blipFill>
        <p:spPr>
          <a:xfrm>
            <a:off x="7493000" y="1238250"/>
            <a:ext cx="3860800" cy="5427663"/>
          </a:xfrm>
        </p:spPr>
      </p:pic>
    </p:spTree>
    <p:extLst>
      <p:ext uri="{BB962C8B-B14F-4D97-AF65-F5344CB8AC3E}">
        <p14:creationId xmlns:p14="http://schemas.microsoft.com/office/powerpoint/2010/main" val="388044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7F4B85-F1F6-4064-AD21-A53E401358A1}"/>
              </a:ext>
            </a:extLst>
          </p:cNvPr>
          <p:cNvSpPr>
            <a:spLocks noGrp="1"/>
          </p:cNvSpPr>
          <p:nvPr>
            <p:ph type="title"/>
          </p:nvPr>
        </p:nvSpPr>
        <p:spPr/>
        <p:txBody>
          <a:bodyPr/>
          <a:lstStyle/>
          <a:p>
            <a:r>
              <a:rPr lang="da-DK" dirty="0"/>
              <a:t>Indsætte på webside</a:t>
            </a:r>
          </a:p>
        </p:txBody>
      </p:sp>
      <p:sp>
        <p:nvSpPr>
          <p:cNvPr id="3" name="Pladsholder til indhold 2">
            <a:extLst>
              <a:ext uri="{FF2B5EF4-FFF2-40B4-BE49-F238E27FC236}">
                <a16:creationId xmlns:a16="http://schemas.microsoft.com/office/drawing/2014/main" id="{618EE319-C600-4671-8E00-C9ADC02A7E97}"/>
              </a:ext>
            </a:extLst>
          </p:cNvPr>
          <p:cNvSpPr>
            <a:spLocks noGrp="1"/>
          </p:cNvSpPr>
          <p:nvPr>
            <p:ph sz="half" idx="1"/>
          </p:nvPr>
        </p:nvSpPr>
        <p:spPr/>
        <p:txBody>
          <a:bodyPr>
            <a:noAutofit/>
          </a:bodyPr>
          <a:lstStyle/>
          <a:p>
            <a:r>
              <a:rPr lang="da-DK" sz="2000" dirty="0"/>
              <a:t>Hvis du vil skrive tekst i et element, som ikke eksisterer i forvejen, skal du anvende metoden .</a:t>
            </a:r>
            <a:r>
              <a:rPr lang="da-DK" sz="2000" dirty="0" err="1"/>
              <a:t>appendChild</a:t>
            </a:r>
            <a:r>
              <a:rPr lang="da-DK" sz="2000" dirty="0"/>
              <a:t>()</a:t>
            </a:r>
          </a:p>
          <a:p>
            <a:pPr marL="630238" lvl="1" indent="-377825">
              <a:spcBef>
                <a:spcPts val="1800"/>
              </a:spcBef>
              <a:buFont typeface="+mj-lt"/>
              <a:buAutoNum type="arabicPeriod"/>
            </a:pPr>
            <a:r>
              <a:rPr lang="da-DK" sz="2000" dirty="0"/>
              <a:t>Først skal du oprette det nye element</a:t>
            </a:r>
          </a:p>
          <a:p>
            <a:pPr marL="630238" lvl="1" indent="-377825">
              <a:spcBef>
                <a:spcPts val="1800"/>
              </a:spcBef>
              <a:buFont typeface="+mj-lt"/>
              <a:buAutoNum type="arabicPeriod"/>
            </a:pPr>
            <a:r>
              <a:rPr lang="da-DK" sz="2000" dirty="0"/>
              <a:t>Herefter opretter du en ny tekststreng</a:t>
            </a:r>
          </a:p>
          <a:p>
            <a:pPr marL="630238" lvl="1" indent="-377825">
              <a:spcBef>
                <a:spcPts val="1800"/>
              </a:spcBef>
              <a:buFont typeface="+mj-lt"/>
              <a:buAutoNum type="arabicPeriod"/>
            </a:pPr>
            <a:r>
              <a:rPr lang="da-DK" sz="2000" dirty="0"/>
              <a:t>Så skal du tilføje den nye tekststreng til det element, som du oprettede i punkt 1</a:t>
            </a:r>
          </a:p>
          <a:p>
            <a:pPr marL="630238" lvl="1" indent="-377825">
              <a:spcBef>
                <a:spcPts val="1800"/>
              </a:spcBef>
              <a:buFont typeface="+mj-lt"/>
              <a:buAutoNum type="arabicPeriod"/>
            </a:pPr>
            <a:r>
              <a:rPr lang="da-DK" sz="2000" dirty="0"/>
              <a:t>Til sidst tilføjer du det nye element (som nu indeholder en tekststreng) under et allerede eksisterende element (i eksemplet på næste side er dette din body)</a:t>
            </a:r>
          </a:p>
        </p:txBody>
      </p:sp>
      <p:sp>
        <p:nvSpPr>
          <p:cNvPr id="6" name="Pladsholder til tekst 5">
            <a:extLst>
              <a:ext uri="{FF2B5EF4-FFF2-40B4-BE49-F238E27FC236}">
                <a16:creationId xmlns:a16="http://schemas.microsoft.com/office/drawing/2014/main" id="{D8FCB5B4-2E90-43AF-9435-70ADE278C68E}"/>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000278DD-BAB8-4F96-8FB3-C2D16D22B1F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92" b="292"/>
          <a:stretch>
            <a:fillRect/>
          </a:stretch>
        </p:blipFill>
        <p:spPr>
          <a:xfrm>
            <a:off x="7493000" y="1238250"/>
            <a:ext cx="3860800" cy="5427663"/>
          </a:xfrm>
        </p:spPr>
      </p:pic>
    </p:spTree>
    <p:extLst>
      <p:ext uri="{BB962C8B-B14F-4D97-AF65-F5344CB8AC3E}">
        <p14:creationId xmlns:p14="http://schemas.microsoft.com/office/powerpoint/2010/main" val="2506279792"/>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78DB61-FEE0-4F9A-B8F0-2E7DA997D157}">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f7ad144-f380-4af4-80fc-82579719bb68"/>
    <ds:schemaRef ds:uri="http://www.w3.org/XML/1998/namespace"/>
  </ds:schemaRefs>
</ds:datastoreItem>
</file>

<file path=customXml/itemProps2.xml><?xml version="1.0" encoding="utf-8"?>
<ds:datastoreItem xmlns:ds="http://schemas.openxmlformats.org/officeDocument/2006/customXml" ds:itemID="{A677204B-CB61-4570-822C-7ED922DCEAF0}"/>
</file>

<file path=customXml/itemProps3.xml><?xml version="1.0" encoding="utf-8"?>
<ds:datastoreItem xmlns:ds="http://schemas.openxmlformats.org/officeDocument/2006/customXml" ds:itemID="{DE3C21CD-74A2-47A9-826A-0451C39C66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579</TotalTime>
  <Words>1149</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11</vt:i4>
      </vt:variant>
    </vt:vector>
  </HeadingPairs>
  <TitlesOfParts>
    <vt:vector size="16" baseType="lpstr">
      <vt:lpstr>Arial</vt:lpstr>
      <vt:lpstr>Calibri</vt:lpstr>
      <vt:lpstr>Calibri Light</vt:lpstr>
      <vt:lpstr>Courier New</vt:lpstr>
      <vt:lpstr>AspIT</vt:lpstr>
      <vt:lpstr>Mere JavaScript</vt:lpstr>
      <vt:lpstr>DOM manipulation</vt:lpstr>
      <vt:lpstr>DOM Node Tree</vt:lpstr>
      <vt:lpstr>Hente DOM-elementer over i JavaScript</vt:lpstr>
      <vt:lpstr>Hente DOM elementer</vt:lpstr>
      <vt:lpstr>Hente DOM elementer</vt:lpstr>
      <vt:lpstr>Hente DOM elementer</vt:lpstr>
      <vt:lpstr>Indsætte tekst i HTML element</vt:lpstr>
      <vt:lpstr>Indsætte på webside</vt:lpstr>
      <vt:lpstr>Indsætte på webside</vt:lpstr>
      <vt:lpstr>Slette DOM-elementer med JavaScript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140</cp:revision>
  <dcterms:created xsi:type="dcterms:W3CDTF">2020-12-15T07:58:15Z</dcterms:created>
  <dcterms:modified xsi:type="dcterms:W3CDTF">2023-08-20T18:56:42Z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